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1430000" cy="7239000"/>
  <p:notesSz cx="11430000" cy="7239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/Relationships>
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1998027"/>
            <a:ext cx="9715500" cy="13535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F0F4F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609340"/>
            <a:ext cx="8001000" cy="16113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1" i="0">
                <a:solidFill>
                  <a:srgbClr val="D7E5D8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F0F4F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50" b="1" i="0">
                <a:solidFill>
                  <a:srgbClr val="D7E5D8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F0F4F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71500" y="1482407"/>
            <a:ext cx="4972050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886450" y="1482407"/>
            <a:ext cx="4972050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F0F4F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430000" cy="6438900"/>
          </a:xfrm>
          <a:custGeom>
            <a:avLst/>
            <a:gdLst/>
            <a:ahLst/>
            <a:cxnLst/>
            <a:rect l="l" t="t" r="r" b="b"/>
            <a:pathLst>
              <a:path w="11430000" h="6438900">
                <a:moveTo>
                  <a:pt x="11430000" y="0"/>
                </a:moveTo>
                <a:lnTo>
                  <a:pt x="0" y="0"/>
                </a:lnTo>
                <a:lnTo>
                  <a:pt x="0" y="6438900"/>
                </a:lnTo>
                <a:lnTo>
                  <a:pt x="11430000" y="6438900"/>
                </a:lnTo>
                <a:lnTo>
                  <a:pt x="11430000" y="0"/>
                </a:lnTo>
                <a:close/>
              </a:path>
            </a:pathLst>
          </a:custGeom>
          <a:solidFill>
            <a:srgbClr val="151F24">
              <a:alpha val="94898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53"/>
            <a:ext cx="11430000" cy="214287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1430000" cy="6438900"/>
          </a:xfrm>
          <a:custGeom>
            <a:avLst/>
            <a:gdLst/>
            <a:ahLst/>
            <a:cxnLst/>
            <a:rect l="l" t="t" r="r" b="b"/>
            <a:pathLst>
              <a:path w="11430000" h="6438900">
                <a:moveTo>
                  <a:pt x="11430000" y="0"/>
                </a:moveTo>
                <a:lnTo>
                  <a:pt x="0" y="0"/>
                </a:lnTo>
                <a:lnTo>
                  <a:pt x="0" y="6438900"/>
                </a:lnTo>
                <a:lnTo>
                  <a:pt x="11430000" y="6438900"/>
                </a:lnTo>
                <a:lnTo>
                  <a:pt x="11430000" y="0"/>
                </a:lnTo>
                <a:close/>
              </a:path>
            </a:pathLst>
          </a:custGeom>
          <a:solidFill>
            <a:srgbClr val="151F24">
              <a:alpha val="948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87375" y="444500"/>
            <a:ext cx="10255250" cy="539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F0F4F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130800" y="1296987"/>
            <a:ext cx="5504180" cy="44843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1" i="0">
                <a:solidFill>
                  <a:srgbClr val="D7E5D8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886200" y="5994082"/>
            <a:ext cx="36576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71500" y="5994082"/>
            <a:ext cx="26289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229600" y="5994082"/>
            <a:ext cx="26289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hyperlink" Target="https://gamma.app/?utm_source=made-with-gamma" TargetMode="External"/><Relationship Id="rId6" Type="http://schemas.openxmlformats.org/officeDocument/2006/relationships/image" Target="../media/image3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hyperlink" Target="https://gamma.app/?utm_source=made-with-gamma" TargetMode="External"/><Relationship Id="rId8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53"/>
            <a:ext cx="4286250" cy="643864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873625" y="1044575"/>
            <a:ext cx="4264025" cy="1073150"/>
          </a:xfrm>
          <a:prstGeom prst="rect"/>
        </p:spPr>
        <p:txBody>
          <a:bodyPr wrap="square" lIns="0" tIns="6350" rIns="0" bIns="0" rtlCol="0" vert="horz">
            <a:spAutoFit/>
          </a:bodyPr>
          <a:lstStyle/>
          <a:p>
            <a:pPr marL="12700" marR="5080">
              <a:lnSpc>
                <a:spcPts val="4200"/>
              </a:lnSpc>
              <a:spcBef>
                <a:spcPts val="50"/>
              </a:spcBef>
            </a:pPr>
            <a:r>
              <a:rPr dirty="0" spc="1225"/>
              <a:t>OpenShiĒt </a:t>
            </a:r>
            <a:r>
              <a:rPr dirty="0" spc="1100"/>
              <a:t>Architecture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4873625" y="2358072"/>
            <a:ext cx="5889625" cy="294513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 marR="354330">
              <a:lnSpc>
                <a:spcPts val="5780"/>
              </a:lnSpc>
              <a:spcBef>
                <a:spcPts val="130"/>
              </a:spcBef>
            </a:pPr>
            <a:r>
              <a:rPr dirty="0" sz="4650" spc="1505" b="1">
                <a:solidFill>
                  <a:srgbClr val="F0F4F1"/>
                </a:solidFill>
                <a:latin typeface="Trebuchet MS"/>
                <a:cs typeface="Trebuchet MS"/>
              </a:rPr>
              <a:t>Enterprise </a:t>
            </a:r>
            <a:r>
              <a:rPr dirty="0" sz="4650" spc="1825" b="1">
                <a:solidFill>
                  <a:srgbClr val="F0F4F1"/>
                </a:solidFill>
                <a:latin typeface="Trebuchet MS"/>
                <a:cs typeface="Trebuchet MS"/>
              </a:rPr>
              <a:t>Kubernetes</a:t>
            </a:r>
            <a:endParaRPr sz="4650">
              <a:latin typeface="Trebuchet MS"/>
              <a:cs typeface="Trebuchet MS"/>
            </a:endParaRPr>
          </a:p>
          <a:p>
            <a:pPr marL="12700" marR="5080">
              <a:lnSpc>
                <a:spcPts val="5770"/>
              </a:lnSpc>
            </a:pPr>
            <a:r>
              <a:rPr dirty="0" sz="4650" spc="1055" b="1">
                <a:solidFill>
                  <a:srgbClr val="F0F4F1"/>
                </a:solidFill>
                <a:latin typeface="Trebuchet MS"/>
                <a:cs typeface="Trebuchet MS"/>
              </a:rPr>
              <a:t>Ēor</a:t>
            </a:r>
            <a:r>
              <a:rPr dirty="0" sz="4650" spc="40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4650" spc="2120" b="1">
                <a:solidFill>
                  <a:srgbClr val="F0F4F1"/>
                </a:solidFill>
                <a:latin typeface="Trebuchet MS"/>
                <a:cs typeface="Trebuchet MS"/>
              </a:rPr>
              <a:t>Modern </a:t>
            </a:r>
            <a:r>
              <a:rPr dirty="0" sz="4650" spc="1605" b="1">
                <a:solidFill>
                  <a:srgbClr val="F0F4F1"/>
                </a:solidFill>
                <a:latin typeface="Trebuchet MS"/>
                <a:cs typeface="Trebuchet MS"/>
              </a:rPr>
              <a:t>Applications</a:t>
            </a:r>
            <a:endParaRPr sz="4650">
              <a:latin typeface="Trebuchet MS"/>
              <a:cs typeface="Trebuchet MS"/>
            </a:endParaRPr>
          </a:p>
        </p:txBody>
      </p:sp>
      <p:pic>
        <p:nvPicPr>
          <p:cNvPr id="5" name="object 5" descr="">
            <a:hlinkClick r:id="rId3"/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80244" y="5926073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-2"/>
            <a:ext cx="11430000" cy="6486525"/>
          </a:xfrm>
          <a:custGeom>
            <a:avLst/>
            <a:gdLst/>
            <a:ahLst/>
            <a:cxnLst/>
            <a:rect l="l" t="t" r="r" b="b"/>
            <a:pathLst>
              <a:path w="11430000" h="6486525">
                <a:moveTo>
                  <a:pt x="11430000" y="0"/>
                </a:moveTo>
                <a:lnTo>
                  <a:pt x="0" y="0"/>
                </a:lnTo>
                <a:lnTo>
                  <a:pt x="0" y="6486525"/>
                </a:lnTo>
                <a:lnTo>
                  <a:pt x="11430000" y="6486525"/>
                </a:lnTo>
                <a:lnTo>
                  <a:pt x="11430000" y="0"/>
                </a:lnTo>
                <a:close/>
              </a:path>
            </a:pathLst>
          </a:custGeom>
          <a:solidFill>
            <a:srgbClr val="151F24">
              <a:alpha val="94898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50" cy="6486523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4298950">
              <a:lnSpc>
                <a:spcPct val="100000"/>
              </a:lnSpc>
              <a:spcBef>
                <a:spcPts val="125"/>
              </a:spcBef>
            </a:pPr>
            <a:r>
              <a:rPr dirty="0" spc="1435"/>
              <a:t>Key</a:t>
            </a:r>
            <a:r>
              <a:rPr dirty="0" spc="-100"/>
              <a:t> </a:t>
            </a:r>
            <a:r>
              <a:rPr dirty="0" spc="1560"/>
              <a:t>Takeaways</a:t>
            </a:r>
          </a:p>
        </p:txBody>
      </p:sp>
      <p:grpSp>
        <p:nvGrpSpPr>
          <p:cNvPr id="5" name="object 5" descr=""/>
          <p:cNvGrpSpPr/>
          <p:nvPr/>
        </p:nvGrpSpPr>
        <p:grpSpPr>
          <a:xfrm>
            <a:off x="4886325" y="1266824"/>
            <a:ext cx="390525" cy="381000"/>
            <a:chOff x="4886325" y="1266824"/>
            <a:chExt cx="390525" cy="381000"/>
          </a:xfrm>
        </p:grpSpPr>
        <p:sp>
          <p:nvSpPr>
            <p:cNvPr id="6" name="object 6" descr=""/>
            <p:cNvSpPr/>
            <p:nvPr/>
          </p:nvSpPr>
          <p:spPr>
            <a:xfrm>
              <a:off x="4891087" y="1271587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29387" y="0"/>
                  </a:moveTo>
                  <a:lnTo>
                    <a:pt x="51612" y="0"/>
                  </a:lnTo>
                  <a:lnTo>
                    <a:pt x="48018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316230"/>
                  </a:lnTo>
                  <a:lnTo>
                    <a:pt x="0" y="319849"/>
                  </a:lnTo>
                  <a:lnTo>
                    <a:pt x="18745" y="357860"/>
                  </a:lnTo>
                  <a:lnTo>
                    <a:pt x="51612" y="371475"/>
                  </a:lnTo>
                  <a:lnTo>
                    <a:pt x="329387" y="371475"/>
                  </a:lnTo>
                  <a:lnTo>
                    <a:pt x="367385" y="352729"/>
                  </a:lnTo>
                  <a:lnTo>
                    <a:pt x="381000" y="319849"/>
                  </a:lnTo>
                  <a:lnTo>
                    <a:pt x="381000" y="51612"/>
                  </a:lnTo>
                  <a:lnTo>
                    <a:pt x="362254" y="13614"/>
                  </a:lnTo>
                  <a:lnTo>
                    <a:pt x="332968" y="355"/>
                  </a:lnTo>
                  <a:lnTo>
                    <a:pt x="329387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4891087" y="1271587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6230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5" y="48018"/>
                  </a:lnTo>
                  <a:lnTo>
                    <a:pt x="1066" y="44462"/>
                  </a:lnTo>
                  <a:lnTo>
                    <a:pt x="1765" y="40906"/>
                  </a:lnTo>
                  <a:lnTo>
                    <a:pt x="2819" y="37452"/>
                  </a:lnTo>
                  <a:lnTo>
                    <a:pt x="27571" y="7289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325755" y="0"/>
                  </a:lnTo>
                  <a:lnTo>
                    <a:pt x="329387" y="0"/>
                  </a:lnTo>
                  <a:lnTo>
                    <a:pt x="332968" y="355"/>
                  </a:lnTo>
                  <a:lnTo>
                    <a:pt x="336524" y="1054"/>
                  </a:lnTo>
                  <a:lnTo>
                    <a:pt x="340093" y="1765"/>
                  </a:lnTo>
                  <a:lnTo>
                    <a:pt x="343547" y="2819"/>
                  </a:lnTo>
                  <a:lnTo>
                    <a:pt x="346887" y="4203"/>
                  </a:lnTo>
                  <a:lnTo>
                    <a:pt x="350253" y="5588"/>
                  </a:lnTo>
                  <a:lnTo>
                    <a:pt x="376796" y="34099"/>
                  </a:lnTo>
                  <a:lnTo>
                    <a:pt x="379933" y="44462"/>
                  </a:lnTo>
                  <a:lnTo>
                    <a:pt x="380644" y="48018"/>
                  </a:lnTo>
                  <a:lnTo>
                    <a:pt x="381000" y="51612"/>
                  </a:lnTo>
                  <a:lnTo>
                    <a:pt x="381000" y="55245"/>
                  </a:lnTo>
                  <a:lnTo>
                    <a:pt x="381000" y="316230"/>
                  </a:lnTo>
                  <a:lnTo>
                    <a:pt x="381000" y="319849"/>
                  </a:lnTo>
                  <a:lnTo>
                    <a:pt x="380644" y="323456"/>
                  </a:lnTo>
                  <a:lnTo>
                    <a:pt x="379933" y="327012"/>
                  </a:lnTo>
                  <a:lnTo>
                    <a:pt x="379234" y="330568"/>
                  </a:lnTo>
                  <a:lnTo>
                    <a:pt x="356450" y="362165"/>
                  </a:lnTo>
                  <a:lnTo>
                    <a:pt x="346887" y="367271"/>
                  </a:lnTo>
                  <a:lnTo>
                    <a:pt x="343547" y="368655"/>
                  </a:lnTo>
                  <a:lnTo>
                    <a:pt x="340093" y="369709"/>
                  </a:lnTo>
                  <a:lnTo>
                    <a:pt x="336524" y="370408"/>
                  </a:lnTo>
                  <a:lnTo>
                    <a:pt x="332968" y="371119"/>
                  </a:lnTo>
                  <a:lnTo>
                    <a:pt x="329387" y="371475"/>
                  </a:lnTo>
                  <a:lnTo>
                    <a:pt x="325755" y="371475"/>
                  </a:lnTo>
                  <a:lnTo>
                    <a:pt x="55245" y="371475"/>
                  </a:lnTo>
                  <a:lnTo>
                    <a:pt x="51612" y="371475"/>
                  </a:lnTo>
                  <a:lnTo>
                    <a:pt x="48018" y="371119"/>
                  </a:lnTo>
                  <a:lnTo>
                    <a:pt x="44462" y="370408"/>
                  </a:lnTo>
                  <a:lnTo>
                    <a:pt x="40906" y="369709"/>
                  </a:lnTo>
                  <a:lnTo>
                    <a:pt x="9309" y="346925"/>
                  </a:lnTo>
                  <a:lnTo>
                    <a:pt x="1066" y="327012"/>
                  </a:lnTo>
                  <a:lnTo>
                    <a:pt x="355" y="323456"/>
                  </a:lnTo>
                  <a:lnTo>
                    <a:pt x="0" y="319849"/>
                  </a:lnTo>
                  <a:lnTo>
                    <a:pt x="0" y="316230"/>
                  </a:lnTo>
                  <a:close/>
                </a:path>
              </a:pathLst>
            </a:custGeom>
            <a:ln w="952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8" name="object 8" descr=""/>
          <p:cNvGrpSpPr/>
          <p:nvPr/>
        </p:nvGrpSpPr>
        <p:grpSpPr>
          <a:xfrm>
            <a:off x="4886325" y="2590799"/>
            <a:ext cx="390525" cy="381000"/>
            <a:chOff x="4886325" y="2590799"/>
            <a:chExt cx="390525" cy="381000"/>
          </a:xfrm>
        </p:grpSpPr>
        <p:sp>
          <p:nvSpPr>
            <p:cNvPr id="9" name="object 9" descr=""/>
            <p:cNvSpPr/>
            <p:nvPr/>
          </p:nvSpPr>
          <p:spPr>
            <a:xfrm>
              <a:off x="4891087" y="2595562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29387" y="0"/>
                  </a:moveTo>
                  <a:lnTo>
                    <a:pt x="51612" y="0"/>
                  </a:lnTo>
                  <a:lnTo>
                    <a:pt x="48018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316230"/>
                  </a:lnTo>
                  <a:lnTo>
                    <a:pt x="0" y="319862"/>
                  </a:lnTo>
                  <a:lnTo>
                    <a:pt x="18745" y="357860"/>
                  </a:lnTo>
                  <a:lnTo>
                    <a:pt x="51612" y="371475"/>
                  </a:lnTo>
                  <a:lnTo>
                    <a:pt x="329387" y="371475"/>
                  </a:lnTo>
                  <a:lnTo>
                    <a:pt x="367385" y="352729"/>
                  </a:lnTo>
                  <a:lnTo>
                    <a:pt x="381000" y="319862"/>
                  </a:lnTo>
                  <a:lnTo>
                    <a:pt x="381000" y="51612"/>
                  </a:lnTo>
                  <a:lnTo>
                    <a:pt x="362254" y="13614"/>
                  </a:lnTo>
                  <a:lnTo>
                    <a:pt x="332968" y="355"/>
                  </a:lnTo>
                  <a:lnTo>
                    <a:pt x="329387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4891087" y="2595562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6230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5" y="48018"/>
                  </a:lnTo>
                  <a:lnTo>
                    <a:pt x="1066" y="44462"/>
                  </a:lnTo>
                  <a:lnTo>
                    <a:pt x="1765" y="40906"/>
                  </a:lnTo>
                  <a:lnTo>
                    <a:pt x="2819" y="37452"/>
                  </a:lnTo>
                  <a:lnTo>
                    <a:pt x="27571" y="7289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325755" y="0"/>
                  </a:lnTo>
                  <a:lnTo>
                    <a:pt x="329387" y="0"/>
                  </a:lnTo>
                  <a:lnTo>
                    <a:pt x="332968" y="355"/>
                  </a:lnTo>
                  <a:lnTo>
                    <a:pt x="336524" y="1054"/>
                  </a:lnTo>
                  <a:lnTo>
                    <a:pt x="340093" y="1765"/>
                  </a:lnTo>
                  <a:lnTo>
                    <a:pt x="343547" y="2819"/>
                  </a:lnTo>
                  <a:lnTo>
                    <a:pt x="346887" y="4203"/>
                  </a:lnTo>
                  <a:lnTo>
                    <a:pt x="350253" y="5588"/>
                  </a:lnTo>
                  <a:lnTo>
                    <a:pt x="376796" y="34099"/>
                  </a:lnTo>
                  <a:lnTo>
                    <a:pt x="379933" y="44462"/>
                  </a:lnTo>
                  <a:lnTo>
                    <a:pt x="380644" y="48018"/>
                  </a:lnTo>
                  <a:lnTo>
                    <a:pt x="381000" y="51612"/>
                  </a:lnTo>
                  <a:lnTo>
                    <a:pt x="381000" y="55245"/>
                  </a:lnTo>
                  <a:lnTo>
                    <a:pt x="381000" y="316230"/>
                  </a:lnTo>
                  <a:lnTo>
                    <a:pt x="381000" y="319862"/>
                  </a:lnTo>
                  <a:lnTo>
                    <a:pt x="380644" y="323456"/>
                  </a:lnTo>
                  <a:lnTo>
                    <a:pt x="379933" y="327012"/>
                  </a:lnTo>
                  <a:lnTo>
                    <a:pt x="379234" y="330568"/>
                  </a:lnTo>
                  <a:lnTo>
                    <a:pt x="356450" y="362165"/>
                  </a:lnTo>
                  <a:lnTo>
                    <a:pt x="346887" y="367271"/>
                  </a:lnTo>
                  <a:lnTo>
                    <a:pt x="343547" y="368655"/>
                  </a:lnTo>
                  <a:lnTo>
                    <a:pt x="340093" y="369709"/>
                  </a:lnTo>
                  <a:lnTo>
                    <a:pt x="336524" y="370408"/>
                  </a:lnTo>
                  <a:lnTo>
                    <a:pt x="332968" y="371119"/>
                  </a:lnTo>
                  <a:lnTo>
                    <a:pt x="329387" y="371475"/>
                  </a:lnTo>
                  <a:lnTo>
                    <a:pt x="325755" y="371475"/>
                  </a:lnTo>
                  <a:lnTo>
                    <a:pt x="55245" y="371475"/>
                  </a:lnTo>
                  <a:lnTo>
                    <a:pt x="51612" y="371475"/>
                  </a:lnTo>
                  <a:lnTo>
                    <a:pt x="48018" y="371119"/>
                  </a:lnTo>
                  <a:lnTo>
                    <a:pt x="44462" y="370408"/>
                  </a:lnTo>
                  <a:lnTo>
                    <a:pt x="40906" y="369709"/>
                  </a:lnTo>
                  <a:lnTo>
                    <a:pt x="9309" y="346925"/>
                  </a:lnTo>
                  <a:lnTo>
                    <a:pt x="1066" y="327012"/>
                  </a:lnTo>
                  <a:lnTo>
                    <a:pt x="355" y="323456"/>
                  </a:lnTo>
                  <a:lnTo>
                    <a:pt x="0" y="319862"/>
                  </a:lnTo>
                  <a:lnTo>
                    <a:pt x="0" y="316230"/>
                  </a:lnTo>
                  <a:close/>
                </a:path>
              </a:pathLst>
            </a:custGeom>
            <a:ln w="952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1" name="object 11" descr=""/>
          <p:cNvGrpSpPr/>
          <p:nvPr/>
        </p:nvGrpSpPr>
        <p:grpSpPr>
          <a:xfrm>
            <a:off x="4886325" y="3905250"/>
            <a:ext cx="390525" cy="390525"/>
            <a:chOff x="4886325" y="3905250"/>
            <a:chExt cx="390525" cy="390525"/>
          </a:xfrm>
        </p:grpSpPr>
        <p:sp>
          <p:nvSpPr>
            <p:cNvPr id="12" name="object 12" descr=""/>
            <p:cNvSpPr/>
            <p:nvPr/>
          </p:nvSpPr>
          <p:spPr>
            <a:xfrm>
              <a:off x="4891087" y="3910012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329387" y="0"/>
                  </a:moveTo>
                  <a:lnTo>
                    <a:pt x="51612" y="0"/>
                  </a:lnTo>
                  <a:lnTo>
                    <a:pt x="48018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325755"/>
                  </a:lnTo>
                  <a:lnTo>
                    <a:pt x="0" y="329387"/>
                  </a:lnTo>
                  <a:lnTo>
                    <a:pt x="18745" y="367385"/>
                  </a:lnTo>
                  <a:lnTo>
                    <a:pt x="51612" y="381000"/>
                  </a:lnTo>
                  <a:lnTo>
                    <a:pt x="329387" y="381000"/>
                  </a:lnTo>
                  <a:lnTo>
                    <a:pt x="367385" y="362254"/>
                  </a:lnTo>
                  <a:lnTo>
                    <a:pt x="381000" y="329387"/>
                  </a:lnTo>
                  <a:lnTo>
                    <a:pt x="381000" y="51612"/>
                  </a:lnTo>
                  <a:lnTo>
                    <a:pt x="362254" y="13614"/>
                  </a:lnTo>
                  <a:lnTo>
                    <a:pt x="332968" y="355"/>
                  </a:lnTo>
                  <a:lnTo>
                    <a:pt x="329387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4891087" y="3910012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0" y="325755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5" y="48018"/>
                  </a:lnTo>
                  <a:lnTo>
                    <a:pt x="1066" y="44462"/>
                  </a:lnTo>
                  <a:lnTo>
                    <a:pt x="1765" y="40906"/>
                  </a:lnTo>
                  <a:lnTo>
                    <a:pt x="2819" y="37452"/>
                  </a:lnTo>
                  <a:lnTo>
                    <a:pt x="27571" y="7289"/>
                  </a:lnTo>
                  <a:lnTo>
                    <a:pt x="34099" y="4203"/>
                  </a:lnTo>
                  <a:lnTo>
                    <a:pt x="37452" y="2819"/>
                  </a:lnTo>
                  <a:lnTo>
                    <a:pt x="40906" y="1765"/>
                  </a:lnTo>
                  <a:lnTo>
                    <a:pt x="44462" y="1054"/>
                  </a:lnTo>
                  <a:lnTo>
                    <a:pt x="48018" y="355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325755" y="0"/>
                  </a:lnTo>
                  <a:lnTo>
                    <a:pt x="329387" y="0"/>
                  </a:lnTo>
                  <a:lnTo>
                    <a:pt x="332968" y="355"/>
                  </a:lnTo>
                  <a:lnTo>
                    <a:pt x="336524" y="1054"/>
                  </a:lnTo>
                  <a:lnTo>
                    <a:pt x="340093" y="1765"/>
                  </a:lnTo>
                  <a:lnTo>
                    <a:pt x="343547" y="2819"/>
                  </a:lnTo>
                  <a:lnTo>
                    <a:pt x="346887" y="4203"/>
                  </a:lnTo>
                  <a:lnTo>
                    <a:pt x="350253" y="5588"/>
                  </a:lnTo>
                  <a:lnTo>
                    <a:pt x="376796" y="34099"/>
                  </a:lnTo>
                  <a:lnTo>
                    <a:pt x="379933" y="44462"/>
                  </a:lnTo>
                  <a:lnTo>
                    <a:pt x="380644" y="48018"/>
                  </a:lnTo>
                  <a:lnTo>
                    <a:pt x="381000" y="51612"/>
                  </a:lnTo>
                  <a:lnTo>
                    <a:pt x="381000" y="55245"/>
                  </a:lnTo>
                  <a:lnTo>
                    <a:pt x="381000" y="325755"/>
                  </a:lnTo>
                  <a:lnTo>
                    <a:pt x="381000" y="329387"/>
                  </a:lnTo>
                  <a:lnTo>
                    <a:pt x="380644" y="332981"/>
                  </a:lnTo>
                  <a:lnTo>
                    <a:pt x="379933" y="336537"/>
                  </a:lnTo>
                  <a:lnTo>
                    <a:pt x="379234" y="340093"/>
                  </a:lnTo>
                  <a:lnTo>
                    <a:pt x="356450" y="371690"/>
                  </a:lnTo>
                  <a:lnTo>
                    <a:pt x="346887" y="376796"/>
                  </a:lnTo>
                  <a:lnTo>
                    <a:pt x="343547" y="378180"/>
                  </a:lnTo>
                  <a:lnTo>
                    <a:pt x="340093" y="379234"/>
                  </a:lnTo>
                  <a:lnTo>
                    <a:pt x="336524" y="379933"/>
                  </a:lnTo>
                  <a:lnTo>
                    <a:pt x="332968" y="380644"/>
                  </a:lnTo>
                  <a:lnTo>
                    <a:pt x="329387" y="381000"/>
                  </a:lnTo>
                  <a:lnTo>
                    <a:pt x="325755" y="381000"/>
                  </a:lnTo>
                  <a:lnTo>
                    <a:pt x="55245" y="381000"/>
                  </a:lnTo>
                  <a:lnTo>
                    <a:pt x="51612" y="381000"/>
                  </a:lnTo>
                  <a:lnTo>
                    <a:pt x="48018" y="380644"/>
                  </a:lnTo>
                  <a:lnTo>
                    <a:pt x="44462" y="379933"/>
                  </a:lnTo>
                  <a:lnTo>
                    <a:pt x="40906" y="379234"/>
                  </a:lnTo>
                  <a:lnTo>
                    <a:pt x="9309" y="356450"/>
                  </a:lnTo>
                  <a:lnTo>
                    <a:pt x="1066" y="336537"/>
                  </a:lnTo>
                  <a:lnTo>
                    <a:pt x="355" y="332981"/>
                  </a:lnTo>
                  <a:lnTo>
                    <a:pt x="0" y="329387"/>
                  </a:lnTo>
                  <a:lnTo>
                    <a:pt x="0" y="325755"/>
                  </a:lnTo>
                  <a:close/>
                </a:path>
              </a:pathLst>
            </a:custGeom>
            <a:ln w="952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312420">
              <a:lnSpc>
                <a:spcPct val="100000"/>
              </a:lnSpc>
              <a:spcBef>
                <a:spcPts val="135"/>
              </a:spcBef>
            </a:pPr>
            <a:r>
              <a:rPr dirty="0" spc="730"/>
              <a:t>Cofiplele</a:t>
            </a:r>
            <a:r>
              <a:rPr dirty="0" spc="65"/>
              <a:t> </a:t>
            </a:r>
            <a:r>
              <a:rPr dirty="0" spc="610"/>
              <a:t>LlalĒorfi</a:t>
            </a:r>
          </a:p>
          <a:p>
            <a:pPr marL="312420" marR="272415">
              <a:lnSpc>
                <a:spcPct val="134300"/>
              </a:lnSpc>
              <a:spcBef>
                <a:spcPts val="615"/>
              </a:spcBef>
            </a:pPr>
            <a:r>
              <a:rPr dirty="0" sz="1350" spc="70" b="0">
                <a:latin typeface="Calibri"/>
                <a:cs typeface="Calibri"/>
              </a:rPr>
              <a:t>OpekShirl</a:t>
            </a:r>
            <a:r>
              <a:rPr dirty="0" sz="1350" spc="10" b="0">
                <a:latin typeface="Calibri"/>
                <a:cs typeface="Calibri"/>
              </a:rPr>
              <a:t> </a:t>
            </a:r>
            <a:r>
              <a:rPr dirty="0" sz="1350" b="0">
                <a:latin typeface="Calibri"/>
                <a:cs typeface="Calibri"/>
              </a:rPr>
              <a:t>=</a:t>
            </a:r>
            <a:r>
              <a:rPr dirty="0" sz="1350" spc="15" b="0">
                <a:latin typeface="Calibri"/>
                <a:cs typeface="Calibri"/>
              </a:rPr>
              <a:t> </a:t>
            </a:r>
            <a:r>
              <a:rPr dirty="0" sz="1350" spc="85" b="0">
                <a:latin typeface="Calibri"/>
                <a:cs typeface="Calibri"/>
              </a:rPr>
              <a:t>Kubeǐkeles</a:t>
            </a:r>
            <a:r>
              <a:rPr dirty="0" sz="1350" spc="15" b="0">
                <a:latin typeface="Calibri"/>
                <a:cs typeface="Calibri"/>
              </a:rPr>
              <a:t> </a:t>
            </a:r>
            <a:r>
              <a:rPr dirty="0" sz="1350" spc="-60" b="0">
                <a:latin typeface="Calibri"/>
                <a:cs typeface="Calibri"/>
              </a:rPr>
              <a:t>+</a:t>
            </a:r>
            <a:r>
              <a:rPr dirty="0" sz="1350" spc="15" b="0">
                <a:latin typeface="Calibri"/>
                <a:cs typeface="Calibri"/>
              </a:rPr>
              <a:t> </a:t>
            </a:r>
            <a:r>
              <a:rPr dirty="0" sz="1350" spc="85" b="0">
                <a:latin typeface="Calibri"/>
                <a:cs typeface="Calibri"/>
              </a:rPr>
              <a:t>Ekleǐpǐise</a:t>
            </a:r>
            <a:r>
              <a:rPr dirty="0" sz="1350" spc="-45" b="0">
                <a:latin typeface="Calibri"/>
                <a:cs typeface="Calibri"/>
              </a:rPr>
              <a:t> </a:t>
            </a:r>
            <a:r>
              <a:rPr dirty="0" sz="1350" spc="-10" b="0">
                <a:latin typeface="Calibri"/>
                <a:cs typeface="Calibri"/>
              </a:rPr>
              <a:t>Hools</a:t>
            </a:r>
            <a:r>
              <a:rPr dirty="0" sz="1350" spc="15" b="0">
                <a:latin typeface="Calibri"/>
                <a:cs typeface="Calibri"/>
              </a:rPr>
              <a:t> </a:t>
            </a:r>
            <a:r>
              <a:rPr dirty="0" sz="1350" b="0">
                <a:latin typeface="Calibri"/>
                <a:cs typeface="Calibri"/>
              </a:rPr>
              <a:t>roǐ</a:t>
            </a:r>
            <a:r>
              <a:rPr dirty="0" sz="1350" spc="15" b="0">
                <a:latin typeface="Calibri"/>
                <a:cs typeface="Calibri"/>
              </a:rPr>
              <a:t> </a:t>
            </a:r>
            <a:r>
              <a:rPr dirty="0" sz="1350" b="0">
                <a:latin typeface="Calibri"/>
                <a:cs typeface="Calibri"/>
              </a:rPr>
              <a:t>secuǐilQ,</a:t>
            </a:r>
            <a:r>
              <a:rPr dirty="0" sz="1350" spc="10" b="0">
                <a:latin typeface="Calibri"/>
                <a:cs typeface="Calibri"/>
              </a:rPr>
              <a:t> </a:t>
            </a:r>
            <a:r>
              <a:rPr dirty="0" sz="1350" spc="45" b="0">
                <a:latin typeface="Calibri"/>
                <a:cs typeface="Calibri"/>
              </a:rPr>
              <a:t>kelwoǐkikσ, </a:t>
            </a:r>
            <a:r>
              <a:rPr dirty="0" sz="1350" spc="55" b="0">
                <a:latin typeface="Calibri"/>
                <a:cs typeface="Calibri"/>
              </a:rPr>
              <a:t>sloǐaσe,</a:t>
            </a:r>
            <a:r>
              <a:rPr dirty="0" sz="1350" spc="-10" b="0">
                <a:latin typeface="Calibri"/>
                <a:cs typeface="Calibri"/>
              </a:rPr>
              <a:t> </a:t>
            </a:r>
            <a:r>
              <a:rPr dirty="0" sz="1350" spc="105" b="0">
                <a:latin typeface="Calibri"/>
                <a:cs typeface="Calibri"/>
              </a:rPr>
              <a:t>akd</a:t>
            </a:r>
            <a:r>
              <a:rPr dirty="0" sz="1350" spc="-10" b="0">
                <a:latin typeface="Calibri"/>
                <a:cs typeface="Calibri"/>
              </a:rPr>
              <a:t> </a:t>
            </a:r>
            <a:r>
              <a:rPr dirty="0" sz="1350" spc="45" b="0">
                <a:latin typeface="Calibri"/>
                <a:cs typeface="Calibri"/>
              </a:rPr>
              <a:t>mokiloǐikσ.</a:t>
            </a:r>
            <a:endParaRPr sz="135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85"/>
              </a:spcBef>
            </a:pPr>
            <a:endParaRPr sz="1350">
              <a:latin typeface="Calibri"/>
              <a:cs typeface="Calibri"/>
            </a:endParaRPr>
          </a:p>
          <a:p>
            <a:pPr marL="312420">
              <a:lnSpc>
                <a:spcPct val="100000"/>
              </a:lnSpc>
            </a:pPr>
            <a:r>
              <a:rPr dirty="0" spc="645"/>
              <a:t>Reveloper</a:t>
            </a:r>
            <a:r>
              <a:rPr dirty="0" spc="60"/>
              <a:t> </a:t>
            </a:r>
            <a:r>
              <a:rPr dirty="0" spc="440"/>
              <a:t>rrie⭲dlQ</a:t>
            </a:r>
          </a:p>
          <a:p>
            <a:pPr marL="312420" marR="5080">
              <a:lnSpc>
                <a:spcPct val="134300"/>
              </a:lnSpc>
              <a:spcBef>
                <a:spcPts val="615"/>
              </a:spcBef>
            </a:pPr>
            <a:r>
              <a:rPr dirty="0" sz="1350" b="0">
                <a:latin typeface="Calibri"/>
                <a:cs typeface="Calibri"/>
              </a:rPr>
              <a:t>S2I,</a:t>
            </a:r>
            <a:r>
              <a:rPr dirty="0" sz="1350" spc="30" b="0">
                <a:latin typeface="Calibri"/>
                <a:cs typeface="Calibri"/>
              </a:rPr>
              <a:t> </a:t>
            </a:r>
            <a:r>
              <a:rPr dirty="0" sz="1350" spc="75" b="0">
                <a:latin typeface="Calibri"/>
                <a:cs typeface="Calibri"/>
              </a:rPr>
              <a:t>Opeǐaloǐs,</a:t>
            </a:r>
            <a:r>
              <a:rPr dirty="0" sz="1350" spc="35" b="0">
                <a:latin typeface="Calibri"/>
                <a:cs typeface="Calibri"/>
              </a:rPr>
              <a:t> </a:t>
            </a:r>
            <a:r>
              <a:rPr dirty="0" sz="1350" spc="105" b="0">
                <a:latin typeface="Calibri"/>
                <a:cs typeface="Calibri"/>
              </a:rPr>
              <a:t>akd</a:t>
            </a:r>
            <a:r>
              <a:rPr dirty="0" sz="1350" spc="35" b="0">
                <a:latin typeface="Calibri"/>
                <a:cs typeface="Calibri"/>
              </a:rPr>
              <a:t> </a:t>
            </a:r>
            <a:r>
              <a:rPr dirty="0" sz="1350" spc="60" b="0">
                <a:latin typeface="Calibri"/>
                <a:cs typeface="Calibri"/>
              </a:rPr>
              <a:t>ikluilive</a:t>
            </a:r>
            <a:r>
              <a:rPr dirty="0" sz="1350" spc="35" b="0">
                <a:latin typeface="Calibri"/>
                <a:cs typeface="Calibri"/>
              </a:rPr>
              <a:t> </a:t>
            </a:r>
            <a:r>
              <a:rPr dirty="0" sz="1350" spc="65" b="0">
                <a:latin typeface="Calibri"/>
                <a:cs typeface="Calibri"/>
              </a:rPr>
              <a:t>coksoles</a:t>
            </a:r>
            <a:r>
              <a:rPr dirty="0" sz="1350" spc="30" b="0">
                <a:latin typeface="Calibri"/>
                <a:cs typeface="Calibri"/>
              </a:rPr>
              <a:t> </a:t>
            </a:r>
            <a:r>
              <a:rPr dirty="0" sz="1350" spc="85" b="0">
                <a:latin typeface="Calibri"/>
                <a:cs typeface="Calibri"/>
              </a:rPr>
              <a:t>make</a:t>
            </a:r>
            <a:r>
              <a:rPr dirty="0" sz="1350" spc="35" b="0">
                <a:latin typeface="Calibri"/>
                <a:cs typeface="Calibri"/>
              </a:rPr>
              <a:t> </a:t>
            </a:r>
            <a:r>
              <a:rPr dirty="0" sz="1350" b="0">
                <a:latin typeface="Calibri"/>
                <a:cs typeface="Calibri"/>
              </a:rPr>
              <a:t>deploQmekl</a:t>
            </a:r>
            <a:r>
              <a:rPr dirty="0" sz="1350" spc="35" b="0">
                <a:latin typeface="Calibri"/>
                <a:cs typeface="Calibri"/>
              </a:rPr>
              <a:t> </a:t>
            </a:r>
            <a:r>
              <a:rPr dirty="0" sz="1350" spc="70" b="0">
                <a:latin typeface="Calibri"/>
                <a:cs typeface="Calibri"/>
              </a:rPr>
              <a:t>accessible</a:t>
            </a:r>
            <a:r>
              <a:rPr dirty="0" sz="1350" spc="35" b="0">
                <a:latin typeface="Calibri"/>
                <a:cs typeface="Calibri"/>
              </a:rPr>
              <a:t> </a:t>
            </a:r>
            <a:r>
              <a:rPr dirty="0" sz="1350" spc="70" b="0">
                <a:latin typeface="Calibri"/>
                <a:cs typeface="Calibri"/>
              </a:rPr>
              <a:t>lo </a:t>
            </a:r>
            <a:r>
              <a:rPr dirty="0" sz="1350" b="0">
                <a:latin typeface="Calibri"/>
                <a:cs typeface="Calibri"/>
              </a:rPr>
              <a:t>all</a:t>
            </a:r>
            <a:r>
              <a:rPr dirty="0" sz="1350" spc="85" b="0">
                <a:latin typeface="Calibri"/>
                <a:cs typeface="Calibri"/>
              </a:rPr>
              <a:t> </a:t>
            </a:r>
            <a:r>
              <a:rPr dirty="0" sz="1350" b="0">
                <a:latin typeface="Calibri"/>
                <a:cs typeface="Calibri"/>
              </a:rPr>
              <a:t>skill</a:t>
            </a:r>
            <a:r>
              <a:rPr dirty="0" sz="1350" spc="90" b="0">
                <a:latin typeface="Calibri"/>
                <a:cs typeface="Calibri"/>
              </a:rPr>
              <a:t> </a:t>
            </a:r>
            <a:r>
              <a:rPr dirty="0" sz="1350" spc="-10" b="0">
                <a:latin typeface="Calibri"/>
                <a:cs typeface="Calibri"/>
              </a:rPr>
              <a:t>levels.</a:t>
            </a:r>
            <a:endParaRPr sz="135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3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5"/>
              </a:spcBef>
            </a:pPr>
            <a:endParaRPr sz="1350">
              <a:latin typeface="Calibri"/>
              <a:cs typeface="Calibri"/>
            </a:endParaRPr>
          </a:p>
          <a:p>
            <a:pPr marL="312420">
              <a:lnSpc>
                <a:spcPct val="100000"/>
              </a:lnSpc>
              <a:spcBef>
                <a:spcPts val="5"/>
              </a:spcBef>
            </a:pPr>
            <a:r>
              <a:rPr dirty="0" spc="520"/>
              <a:t>E⭲lerprise</a:t>
            </a:r>
            <a:r>
              <a:rPr dirty="0" spc="30"/>
              <a:t> </a:t>
            </a:r>
            <a:r>
              <a:rPr dirty="0" spc="775"/>
              <a:t>ReadQ</a:t>
            </a:r>
          </a:p>
          <a:p>
            <a:pPr marL="312420" marR="508000">
              <a:lnSpc>
                <a:spcPct val="134300"/>
              </a:lnSpc>
              <a:spcBef>
                <a:spcPts val="610"/>
              </a:spcBef>
            </a:pPr>
            <a:r>
              <a:rPr dirty="0" sz="1350" spc="75" b="0">
                <a:latin typeface="Calibri"/>
                <a:cs typeface="Calibri"/>
              </a:rPr>
              <a:t>Remembeǐ:</a:t>
            </a:r>
            <a:r>
              <a:rPr dirty="0" sz="1350" spc="30" b="0">
                <a:latin typeface="Calibri"/>
                <a:cs typeface="Calibri"/>
              </a:rPr>
              <a:t> </a:t>
            </a:r>
            <a:r>
              <a:rPr dirty="0" sz="1350" spc="85" b="0">
                <a:latin typeface="Calibri"/>
                <a:cs typeface="Calibri"/>
              </a:rPr>
              <a:t>Kubeǐkeles</a:t>
            </a:r>
            <a:r>
              <a:rPr dirty="0" sz="1350" spc="30" b="0">
                <a:latin typeface="Calibri"/>
                <a:cs typeface="Calibri"/>
              </a:rPr>
              <a:t> </a:t>
            </a:r>
            <a:r>
              <a:rPr dirty="0" sz="1350" b="0">
                <a:latin typeface="Calibri"/>
                <a:cs typeface="Calibri"/>
              </a:rPr>
              <a:t>solves</a:t>
            </a:r>
            <a:r>
              <a:rPr dirty="0" sz="1350" spc="30" b="0">
                <a:latin typeface="Calibri"/>
                <a:cs typeface="Calibri"/>
              </a:rPr>
              <a:t> </a:t>
            </a:r>
            <a:r>
              <a:rPr dirty="0" sz="1350" spc="85" b="0">
                <a:latin typeface="Calibri"/>
                <a:cs typeface="Calibri"/>
              </a:rPr>
              <a:t>oǐcheslǐaliok.</a:t>
            </a:r>
            <a:r>
              <a:rPr dirty="0" sz="1350" spc="35" b="0">
                <a:latin typeface="Calibri"/>
                <a:cs typeface="Calibri"/>
              </a:rPr>
              <a:t> </a:t>
            </a:r>
            <a:r>
              <a:rPr dirty="0" sz="1350" spc="70" b="0">
                <a:latin typeface="Calibri"/>
                <a:cs typeface="Calibri"/>
              </a:rPr>
              <a:t>OpekShirl</a:t>
            </a:r>
            <a:r>
              <a:rPr dirty="0" sz="1350" spc="30" b="0">
                <a:latin typeface="Calibri"/>
                <a:cs typeface="Calibri"/>
              </a:rPr>
              <a:t> </a:t>
            </a:r>
            <a:r>
              <a:rPr dirty="0" sz="1350" spc="-10" b="0">
                <a:latin typeface="Calibri"/>
                <a:cs typeface="Calibri"/>
              </a:rPr>
              <a:t>solves </a:t>
            </a:r>
            <a:r>
              <a:rPr dirty="0" sz="1350" spc="75" b="0">
                <a:latin typeface="Calibri"/>
                <a:cs typeface="Calibri"/>
              </a:rPr>
              <a:t>ekleǐpǐise</a:t>
            </a:r>
            <a:r>
              <a:rPr dirty="0" sz="1350" b="0">
                <a:latin typeface="Calibri"/>
                <a:cs typeface="Calibri"/>
              </a:rPr>
              <a:t> </a:t>
            </a:r>
            <a:r>
              <a:rPr dirty="0" sz="1350" spc="55" b="0">
                <a:latin typeface="Calibri"/>
                <a:cs typeface="Calibri"/>
              </a:rPr>
              <a:t>adopliok.</a:t>
            </a:r>
            <a:endParaRPr sz="13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505"/>
              </a:spcBef>
            </a:pPr>
            <a:endParaRPr sz="1350">
              <a:latin typeface="Calibri"/>
              <a:cs typeface="Calibri"/>
            </a:endParaRPr>
          </a:p>
          <a:p>
            <a:pPr marL="12700" marR="255904">
              <a:lnSpc>
                <a:spcPct val="129600"/>
              </a:lnSpc>
            </a:pPr>
            <a:r>
              <a:rPr dirty="0" sz="1350" spc="65" b="0">
                <a:latin typeface="Calibri"/>
                <a:cs typeface="Calibri"/>
              </a:rPr>
              <a:t>"Kubeǐkeles</a:t>
            </a:r>
            <a:r>
              <a:rPr dirty="0" sz="1350" spc="15" b="0">
                <a:latin typeface="Calibri"/>
                <a:cs typeface="Calibri"/>
              </a:rPr>
              <a:t> </a:t>
            </a:r>
            <a:r>
              <a:rPr dirty="0" sz="1350" b="0">
                <a:latin typeface="Calibri"/>
                <a:cs typeface="Calibri"/>
              </a:rPr>
              <a:t>is</a:t>
            </a:r>
            <a:r>
              <a:rPr dirty="0" sz="1350" spc="20" b="0">
                <a:latin typeface="Calibri"/>
                <a:cs typeface="Calibri"/>
              </a:rPr>
              <a:t> </a:t>
            </a:r>
            <a:r>
              <a:rPr dirty="0" sz="1350" b="0">
                <a:latin typeface="Calibri"/>
                <a:cs typeface="Calibri"/>
              </a:rPr>
              <a:t>like</a:t>
            </a:r>
            <a:r>
              <a:rPr dirty="0" sz="1350" spc="15" b="0">
                <a:latin typeface="Calibri"/>
                <a:cs typeface="Calibri"/>
              </a:rPr>
              <a:t> </a:t>
            </a:r>
            <a:r>
              <a:rPr dirty="0" sz="1350" spc="114" b="0">
                <a:latin typeface="Calibri"/>
                <a:cs typeface="Calibri"/>
              </a:rPr>
              <a:t>IKE6</a:t>
            </a:r>
            <a:r>
              <a:rPr dirty="0" sz="1350" spc="20" b="0">
                <a:latin typeface="Calibri"/>
                <a:cs typeface="Calibri"/>
              </a:rPr>
              <a:t> </a:t>
            </a:r>
            <a:r>
              <a:rPr dirty="0" sz="1350" spc="70" b="0">
                <a:latin typeface="Calibri"/>
                <a:cs typeface="Calibri"/>
              </a:rPr>
              <a:t>ruǐkiluǐe</a:t>
            </a:r>
            <a:r>
              <a:rPr dirty="0" sz="1350" spc="20" b="0">
                <a:latin typeface="Calibri"/>
                <a:cs typeface="Calibri"/>
              </a:rPr>
              <a:t> </a:t>
            </a:r>
            <a:r>
              <a:rPr dirty="0" sz="1350" spc="-155" b="0">
                <a:latin typeface="Calibri"/>
                <a:cs typeface="Calibri"/>
              </a:rPr>
              <a:t>—</a:t>
            </a:r>
            <a:r>
              <a:rPr dirty="0" sz="1350" spc="15" b="0">
                <a:latin typeface="Calibri"/>
                <a:cs typeface="Calibri"/>
              </a:rPr>
              <a:t> </a:t>
            </a:r>
            <a:r>
              <a:rPr dirty="0" sz="1350" spc="-70" b="0">
                <a:latin typeface="Calibri"/>
                <a:cs typeface="Calibri"/>
              </a:rPr>
              <a:t>Qou</a:t>
            </a:r>
            <a:r>
              <a:rPr dirty="0" sz="1350" spc="20" b="0">
                <a:latin typeface="Calibri"/>
                <a:cs typeface="Calibri"/>
              </a:rPr>
              <a:t> </a:t>
            </a:r>
            <a:r>
              <a:rPr dirty="0" sz="1350" spc="60" b="0">
                <a:latin typeface="Calibri"/>
                <a:cs typeface="Calibri"/>
              </a:rPr>
              <a:t>assemble</a:t>
            </a:r>
            <a:r>
              <a:rPr dirty="0" sz="1350" spc="15" b="0">
                <a:latin typeface="Calibri"/>
                <a:cs typeface="Calibri"/>
              </a:rPr>
              <a:t> </a:t>
            </a:r>
            <a:r>
              <a:rPr dirty="0" sz="1350" b="0">
                <a:latin typeface="Calibri"/>
                <a:cs typeface="Calibri"/>
              </a:rPr>
              <a:t>il.</a:t>
            </a:r>
            <a:r>
              <a:rPr dirty="0" sz="1350" spc="20" b="0">
                <a:latin typeface="Calibri"/>
                <a:cs typeface="Calibri"/>
              </a:rPr>
              <a:t> </a:t>
            </a:r>
            <a:r>
              <a:rPr dirty="0" sz="1350" spc="70" b="0">
                <a:latin typeface="Calibri"/>
                <a:cs typeface="Calibri"/>
              </a:rPr>
              <a:t>OpekShirl</a:t>
            </a:r>
            <a:r>
              <a:rPr dirty="0" sz="1350" spc="20" b="0">
                <a:latin typeface="Calibri"/>
                <a:cs typeface="Calibri"/>
              </a:rPr>
              <a:t> </a:t>
            </a:r>
            <a:r>
              <a:rPr dirty="0" sz="1350" b="0">
                <a:latin typeface="Calibri"/>
                <a:cs typeface="Calibri"/>
              </a:rPr>
              <a:t>is</a:t>
            </a:r>
            <a:r>
              <a:rPr dirty="0" sz="1350" spc="15" b="0">
                <a:latin typeface="Calibri"/>
                <a:cs typeface="Calibri"/>
              </a:rPr>
              <a:t> </a:t>
            </a:r>
            <a:r>
              <a:rPr dirty="0" sz="1350" b="0">
                <a:latin typeface="Calibri"/>
                <a:cs typeface="Calibri"/>
              </a:rPr>
              <a:t>like</a:t>
            </a:r>
            <a:r>
              <a:rPr dirty="0" sz="1350" spc="20" b="0">
                <a:latin typeface="Calibri"/>
                <a:cs typeface="Calibri"/>
              </a:rPr>
              <a:t> </a:t>
            </a:r>
            <a:r>
              <a:rPr dirty="0" sz="1350" spc="65" b="0">
                <a:latin typeface="Calibri"/>
                <a:cs typeface="Calibri"/>
              </a:rPr>
              <a:t>a </a:t>
            </a:r>
            <a:r>
              <a:rPr dirty="0" sz="1350" b="0">
                <a:latin typeface="Calibri"/>
                <a:cs typeface="Calibri"/>
              </a:rPr>
              <a:t>ǐeadQ</a:t>
            </a:r>
            <a:r>
              <a:rPr dirty="0" sz="1350" spc="105" b="0">
                <a:latin typeface="Calibri"/>
                <a:cs typeface="Calibri"/>
              </a:rPr>
              <a:t> </a:t>
            </a:r>
            <a:r>
              <a:rPr dirty="0" sz="1350" spc="55" b="0">
                <a:latin typeface="Calibri"/>
                <a:cs typeface="Calibri"/>
              </a:rPr>
              <a:t>apaǐlmekl."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15" name="object 15" descr=""/>
          <p:cNvSpPr/>
          <p:nvPr/>
        </p:nvSpPr>
        <p:spPr>
          <a:xfrm>
            <a:off x="4886325" y="5076822"/>
            <a:ext cx="19050" cy="933450"/>
          </a:xfrm>
          <a:custGeom>
            <a:avLst/>
            <a:gdLst/>
            <a:ahLst/>
            <a:cxnLst/>
            <a:rect l="l" t="t" r="r" b="b"/>
            <a:pathLst>
              <a:path w="19050" h="933450">
                <a:moveTo>
                  <a:pt x="19050" y="0"/>
                </a:moveTo>
                <a:lnTo>
                  <a:pt x="0" y="0"/>
                </a:lnTo>
                <a:lnTo>
                  <a:pt x="0" y="933450"/>
                </a:lnTo>
                <a:lnTo>
                  <a:pt x="19050" y="933450"/>
                </a:lnTo>
                <a:lnTo>
                  <a:pt x="19050" y="0"/>
                </a:lnTo>
                <a:close/>
              </a:path>
            </a:pathLst>
          </a:custGeom>
          <a:solidFill>
            <a:srgbClr val="A8F00E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6" name="object 16" descr="">
            <a:hlinkClick r:id="rId3"/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80244" y="5974841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587375" y="2949575"/>
            <a:ext cx="5640070" cy="53975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3350" spc="2035" b="1">
                <a:solidFill>
                  <a:srgbClr val="F0F4F1"/>
                </a:solidFill>
                <a:latin typeface="Trebuchet MS"/>
                <a:cs typeface="Trebuchet MS"/>
              </a:rPr>
              <a:t>Why</a:t>
            </a:r>
            <a:r>
              <a:rPr dirty="0" sz="3350" spc="35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3350" spc="1255" b="1">
                <a:solidFill>
                  <a:srgbClr val="F0F4F1"/>
                </a:solidFill>
                <a:latin typeface="Trebuchet MS"/>
                <a:cs typeface="Trebuchet MS"/>
              </a:rPr>
              <a:t>OpenShiĒt?</a:t>
            </a:r>
            <a:endParaRPr sz="3350">
              <a:latin typeface="Trebuchet MS"/>
              <a:cs typeface="Trebuchet MS"/>
            </a:endParaRPr>
          </a:p>
        </p:txBody>
      </p:sp>
      <p:grpSp>
        <p:nvGrpSpPr>
          <p:cNvPr id="3" name="object 3" descr=""/>
          <p:cNvGrpSpPr/>
          <p:nvPr/>
        </p:nvGrpSpPr>
        <p:grpSpPr>
          <a:xfrm>
            <a:off x="600075" y="3771900"/>
            <a:ext cx="3295650" cy="1828800"/>
            <a:chOff x="600075" y="3771900"/>
            <a:chExt cx="3295650" cy="1828800"/>
          </a:xfrm>
        </p:grpSpPr>
        <p:sp>
          <p:nvSpPr>
            <p:cNvPr id="4" name="object 4" descr=""/>
            <p:cNvSpPr/>
            <p:nvPr/>
          </p:nvSpPr>
          <p:spPr>
            <a:xfrm>
              <a:off x="604837" y="3776662"/>
              <a:ext cx="3286125" cy="1819275"/>
            </a:xfrm>
            <a:custGeom>
              <a:avLst/>
              <a:gdLst/>
              <a:ahLst/>
              <a:cxnLst/>
              <a:rect l="l" t="t" r="r" b="b"/>
              <a:pathLst>
                <a:path w="3286125" h="1819275">
                  <a:moveTo>
                    <a:pt x="3234512" y="0"/>
                  </a:moveTo>
                  <a:lnTo>
                    <a:pt x="51619" y="0"/>
                  </a:lnTo>
                  <a:lnTo>
                    <a:pt x="48026" y="355"/>
                  </a:lnTo>
                  <a:lnTo>
                    <a:pt x="13618" y="18745"/>
                  </a:lnTo>
                  <a:lnTo>
                    <a:pt x="0" y="51612"/>
                  </a:lnTo>
                  <a:lnTo>
                    <a:pt x="0" y="1764031"/>
                  </a:lnTo>
                  <a:lnTo>
                    <a:pt x="0" y="1767657"/>
                  </a:lnTo>
                  <a:lnTo>
                    <a:pt x="18747" y="1805658"/>
                  </a:lnTo>
                  <a:lnTo>
                    <a:pt x="51619" y="1819271"/>
                  </a:lnTo>
                  <a:lnTo>
                    <a:pt x="3234512" y="1819271"/>
                  </a:lnTo>
                  <a:lnTo>
                    <a:pt x="3272510" y="1800528"/>
                  </a:lnTo>
                  <a:lnTo>
                    <a:pt x="3286125" y="1767657"/>
                  </a:lnTo>
                  <a:lnTo>
                    <a:pt x="3286125" y="51612"/>
                  </a:lnTo>
                  <a:lnTo>
                    <a:pt x="3267379" y="13614"/>
                  </a:lnTo>
                  <a:lnTo>
                    <a:pt x="3238093" y="355"/>
                  </a:lnTo>
                  <a:lnTo>
                    <a:pt x="3234512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604837" y="3776662"/>
              <a:ext cx="3286125" cy="1819275"/>
            </a:xfrm>
            <a:custGeom>
              <a:avLst/>
              <a:gdLst/>
              <a:ahLst/>
              <a:cxnLst/>
              <a:rect l="l" t="t" r="r" b="b"/>
              <a:pathLst>
                <a:path w="3286125" h="1819275">
                  <a:moveTo>
                    <a:pt x="0" y="1764031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1" y="48018"/>
                  </a:lnTo>
                  <a:lnTo>
                    <a:pt x="1061" y="44462"/>
                  </a:lnTo>
                  <a:lnTo>
                    <a:pt x="1771" y="40906"/>
                  </a:lnTo>
                  <a:lnTo>
                    <a:pt x="2818" y="37452"/>
                  </a:lnTo>
                  <a:lnTo>
                    <a:pt x="4207" y="34099"/>
                  </a:lnTo>
                  <a:lnTo>
                    <a:pt x="5590" y="30746"/>
                  </a:lnTo>
                  <a:lnTo>
                    <a:pt x="7292" y="27571"/>
                  </a:lnTo>
                  <a:lnTo>
                    <a:pt x="24551" y="9309"/>
                  </a:lnTo>
                  <a:lnTo>
                    <a:pt x="27567" y="7289"/>
                  </a:lnTo>
                  <a:lnTo>
                    <a:pt x="44465" y="1066"/>
                  </a:lnTo>
                  <a:lnTo>
                    <a:pt x="48026" y="355"/>
                  </a:lnTo>
                  <a:lnTo>
                    <a:pt x="51619" y="0"/>
                  </a:lnTo>
                  <a:lnTo>
                    <a:pt x="55245" y="0"/>
                  </a:lnTo>
                  <a:lnTo>
                    <a:pt x="3230880" y="0"/>
                  </a:lnTo>
                  <a:lnTo>
                    <a:pt x="3234512" y="0"/>
                  </a:lnTo>
                  <a:lnTo>
                    <a:pt x="3238093" y="355"/>
                  </a:lnTo>
                  <a:lnTo>
                    <a:pt x="3241649" y="1066"/>
                  </a:lnTo>
                  <a:lnTo>
                    <a:pt x="3245218" y="1765"/>
                  </a:lnTo>
                  <a:lnTo>
                    <a:pt x="3248672" y="2819"/>
                  </a:lnTo>
                  <a:lnTo>
                    <a:pt x="3252012" y="4203"/>
                  </a:lnTo>
                  <a:lnTo>
                    <a:pt x="3255378" y="5588"/>
                  </a:lnTo>
                  <a:lnTo>
                    <a:pt x="3281921" y="34099"/>
                  </a:lnTo>
                  <a:lnTo>
                    <a:pt x="3285058" y="44462"/>
                  </a:lnTo>
                  <a:lnTo>
                    <a:pt x="3285769" y="48018"/>
                  </a:lnTo>
                  <a:lnTo>
                    <a:pt x="3286125" y="51612"/>
                  </a:lnTo>
                  <a:lnTo>
                    <a:pt x="3286125" y="55245"/>
                  </a:lnTo>
                  <a:lnTo>
                    <a:pt x="3286125" y="1764031"/>
                  </a:lnTo>
                  <a:lnTo>
                    <a:pt x="3286125" y="1767657"/>
                  </a:lnTo>
                  <a:lnTo>
                    <a:pt x="3285769" y="1771248"/>
                  </a:lnTo>
                  <a:lnTo>
                    <a:pt x="3285058" y="1774805"/>
                  </a:lnTo>
                  <a:lnTo>
                    <a:pt x="3284359" y="1778363"/>
                  </a:lnTo>
                  <a:lnTo>
                    <a:pt x="3261575" y="1809964"/>
                  </a:lnTo>
                  <a:lnTo>
                    <a:pt x="3252012" y="1815068"/>
                  </a:lnTo>
                  <a:lnTo>
                    <a:pt x="3248672" y="1816458"/>
                  </a:lnTo>
                  <a:lnTo>
                    <a:pt x="3230880" y="1819276"/>
                  </a:lnTo>
                  <a:lnTo>
                    <a:pt x="55245" y="1819276"/>
                  </a:lnTo>
                  <a:lnTo>
                    <a:pt x="18747" y="1805658"/>
                  </a:lnTo>
                  <a:lnTo>
                    <a:pt x="9311" y="1794719"/>
                  </a:lnTo>
                  <a:lnTo>
                    <a:pt x="7292" y="1791703"/>
                  </a:lnTo>
                  <a:lnTo>
                    <a:pt x="5590" y="1788523"/>
                  </a:lnTo>
                  <a:lnTo>
                    <a:pt x="4207" y="1785169"/>
                  </a:lnTo>
                  <a:lnTo>
                    <a:pt x="2818" y="1781816"/>
                  </a:lnTo>
                  <a:lnTo>
                    <a:pt x="1771" y="1778363"/>
                  </a:lnTo>
                  <a:lnTo>
                    <a:pt x="1061" y="1774805"/>
                  </a:lnTo>
                  <a:lnTo>
                    <a:pt x="351" y="1771248"/>
                  </a:lnTo>
                  <a:lnTo>
                    <a:pt x="0" y="1767657"/>
                  </a:lnTo>
                  <a:lnTo>
                    <a:pt x="0" y="1764031"/>
                  </a:lnTo>
                  <a:close/>
                </a:path>
              </a:pathLst>
            </a:custGeom>
            <a:ln w="952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 descr=""/>
          <p:cNvSpPr txBox="1"/>
          <p:nvPr/>
        </p:nvSpPr>
        <p:spPr>
          <a:xfrm>
            <a:off x="768350" y="3925887"/>
            <a:ext cx="2460625" cy="11887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just" marL="12700">
              <a:lnSpc>
                <a:spcPct val="100000"/>
              </a:lnSpc>
              <a:spcBef>
                <a:spcPts val="135"/>
              </a:spcBef>
            </a:pPr>
            <a:r>
              <a:rPr dirty="0" sz="1650" spc="1045" b="1">
                <a:solidFill>
                  <a:srgbClr val="FFFFFF"/>
                </a:solidFill>
                <a:latin typeface="Trebuchet MS"/>
                <a:cs typeface="Trebuchet MS"/>
              </a:rPr>
              <a:t>Raw</a:t>
            </a:r>
            <a:r>
              <a:rPr dirty="0" sz="1650" spc="3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745" b="1">
                <a:solidFill>
                  <a:srgbClr val="FFFFFF"/>
                </a:solidFill>
                <a:latin typeface="Trebuchet MS"/>
                <a:cs typeface="Trebuchet MS"/>
              </a:rPr>
              <a:t>Power</a:t>
            </a:r>
            <a:endParaRPr sz="1650">
              <a:latin typeface="Trebuchet MS"/>
              <a:cs typeface="Trebuchet MS"/>
            </a:endParaRPr>
          </a:p>
          <a:p>
            <a:pPr algn="just" marL="12700" marR="5080">
              <a:lnSpc>
                <a:spcPct val="134300"/>
              </a:lnSpc>
              <a:spcBef>
                <a:spcPts val="615"/>
              </a:spcBef>
            </a:pPr>
            <a:r>
              <a:rPr dirty="0" sz="1350" spc="60">
                <a:solidFill>
                  <a:srgbClr val="FFFFFF"/>
                </a:solidFill>
                <a:latin typeface="Calibri"/>
                <a:cs typeface="Calibri"/>
              </a:rPr>
              <a:t>Kubeǐnetes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poweǐful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but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FFFFFF"/>
                </a:solidFill>
                <a:latin typeface="Calibri"/>
                <a:cs typeface="Calibri"/>
              </a:rPr>
              <a:t>lacks 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enteǐpǐise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essentials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like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FFFFFF"/>
                </a:solidFill>
                <a:latin typeface="Calibri"/>
                <a:cs typeface="Calibri"/>
              </a:rPr>
              <a:t>logging, </a:t>
            </a:r>
            <a:r>
              <a:rPr dirty="0" sz="1350" spc="10">
                <a:solidFill>
                  <a:srgbClr val="FFFFFF"/>
                </a:solidFill>
                <a:latin typeface="Calibri"/>
                <a:cs typeface="Calibri"/>
              </a:rPr>
              <a:t>monitoǐing,</a:t>
            </a:r>
            <a:r>
              <a:rPr dirty="0" sz="1350" spc="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1350" spc="70">
                <a:solidFill>
                  <a:srgbClr val="FFFFFF"/>
                </a:solidFill>
                <a:latin typeface="Calibri"/>
                <a:cs typeface="Calibri"/>
              </a:rPr>
              <a:t> CI/CD.</a:t>
            </a:r>
            <a:endParaRPr sz="1350">
              <a:latin typeface="Calibri"/>
              <a:cs typeface="Calibri"/>
            </a:endParaRPr>
          </a:p>
        </p:txBody>
      </p:sp>
      <p:grpSp>
        <p:nvGrpSpPr>
          <p:cNvPr id="7" name="object 7" descr=""/>
          <p:cNvGrpSpPr/>
          <p:nvPr/>
        </p:nvGrpSpPr>
        <p:grpSpPr>
          <a:xfrm>
            <a:off x="4067175" y="3771900"/>
            <a:ext cx="3295650" cy="1828800"/>
            <a:chOff x="4067175" y="3771900"/>
            <a:chExt cx="3295650" cy="1828800"/>
          </a:xfrm>
        </p:grpSpPr>
        <p:sp>
          <p:nvSpPr>
            <p:cNvPr id="8" name="object 8" descr=""/>
            <p:cNvSpPr/>
            <p:nvPr/>
          </p:nvSpPr>
          <p:spPr>
            <a:xfrm>
              <a:off x="4071937" y="3776662"/>
              <a:ext cx="3286125" cy="1819275"/>
            </a:xfrm>
            <a:custGeom>
              <a:avLst/>
              <a:gdLst/>
              <a:ahLst/>
              <a:cxnLst/>
              <a:rect l="l" t="t" r="r" b="b"/>
              <a:pathLst>
                <a:path w="3286125" h="1819275">
                  <a:moveTo>
                    <a:pt x="3234512" y="0"/>
                  </a:moveTo>
                  <a:lnTo>
                    <a:pt x="51612" y="0"/>
                  </a:lnTo>
                  <a:lnTo>
                    <a:pt x="48031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1764031"/>
                  </a:lnTo>
                  <a:lnTo>
                    <a:pt x="0" y="1767657"/>
                  </a:lnTo>
                  <a:lnTo>
                    <a:pt x="18745" y="1805658"/>
                  </a:lnTo>
                  <a:lnTo>
                    <a:pt x="51612" y="1819271"/>
                  </a:lnTo>
                  <a:lnTo>
                    <a:pt x="3234512" y="1819271"/>
                  </a:lnTo>
                  <a:lnTo>
                    <a:pt x="3272510" y="1800528"/>
                  </a:lnTo>
                  <a:lnTo>
                    <a:pt x="3286125" y="1767657"/>
                  </a:lnTo>
                  <a:lnTo>
                    <a:pt x="3286125" y="51612"/>
                  </a:lnTo>
                  <a:lnTo>
                    <a:pt x="3267379" y="13614"/>
                  </a:lnTo>
                  <a:lnTo>
                    <a:pt x="3238093" y="355"/>
                  </a:lnTo>
                  <a:lnTo>
                    <a:pt x="3234512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4071937" y="3776662"/>
              <a:ext cx="3286125" cy="1819275"/>
            </a:xfrm>
            <a:custGeom>
              <a:avLst/>
              <a:gdLst/>
              <a:ahLst/>
              <a:cxnLst/>
              <a:rect l="l" t="t" r="r" b="b"/>
              <a:pathLst>
                <a:path w="3286125" h="1819275">
                  <a:moveTo>
                    <a:pt x="0" y="1764031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5" y="48018"/>
                  </a:lnTo>
                  <a:lnTo>
                    <a:pt x="1066" y="44462"/>
                  </a:lnTo>
                  <a:lnTo>
                    <a:pt x="1765" y="40906"/>
                  </a:lnTo>
                  <a:lnTo>
                    <a:pt x="2819" y="37452"/>
                  </a:lnTo>
                  <a:lnTo>
                    <a:pt x="27571" y="7289"/>
                  </a:lnTo>
                  <a:lnTo>
                    <a:pt x="34099" y="4203"/>
                  </a:lnTo>
                  <a:lnTo>
                    <a:pt x="37452" y="2819"/>
                  </a:lnTo>
                  <a:lnTo>
                    <a:pt x="40906" y="1765"/>
                  </a:lnTo>
                  <a:lnTo>
                    <a:pt x="44462" y="1066"/>
                  </a:lnTo>
                  <a:lnTo>
                    <a:pt x="48031" y="355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3230880" y="0"/>
                  </a:lnTo>
                  <a:lnTo>
                    <a:pt x="3234512" y="0"/>
                  </a:lnTo>
                  <a:lnTo>
                    <a:pt x="3238093" y="355"/>
                  </a:lnTo>
                  <a:lnTo>
                    <a:pt x="3241649" y="1066"/>
                  </a:lnTo>
                  <a:lnTo>
                    <a:pt x="3245218" y="1765"/>
                  </a:lnTo>
                  <a:lnTo>
                    <a:pt x="3248672" y="2819"/>
                  </a:lnTo>
                  <a:lnTo>
                    <a:pt x="3252012" y="4203"/>
                  </a:lnTo>
                  <a:lnTo>
                    <a:pt x="3255378" y="5588"/>
                  </a:lnTo>
                  <a:lnTo>
                    <a:pt x="3269945" y="16179"/>
                  </a:lnTo>
                  <a:lnTo>
                    <a:pt x="3272510" y="18745"/>
                  </a:lnTo>
                  <a:lnTo>
                    <a:pt x="3285058" y="44462"/>
                  </a:lnTo>
                  <a:lnTo>
                    <a:pt x="3285769" y="48018"/>
                  </a:lnTo>
                  <a:lnTo>
                    <a:pt x="3286125" y="51612"/>
                  </a:lnTo>
                  <a:lnTo>
                    <a:pt x="3286125" y="55245"/>
                  </a:lnTo>
                  <a:lnTo>
                    <a:pt x="3286125" y="1764031"/>
                  </a:lnTo>
                  <a:lnTo>
                    <a:pt x="3286125" y="1767657"/>
                  </a:lnTo>
                  <a:lnTo>
                    <a:pt x="3285769" y="1771248"/>
                  </a:lnTo>
                  <a:lnTo>
                    <a:pt x="3285058" y="1774805"/>
                  </a:lnTo>
                  <a:lnTo>
                    <a:pt x="3284359" y="1778363"/>
                  </a:lnTo>
                  <a:lnTo>
                    <a:pt x="3261575" y="1809964"/>
                  </a:lnTo>
                  <a:lnTo>
                    <a:pt x="3252012" y="1815068"/>
                  </a:lnTo>
                  <a:lnTo>
                    <a:pt x="3248672" y="1816458"/>
                  </a:lnTo>
                  <a:lnTo>
                    <a:pt x="3230880" y="1819276"/>
                  </a:lnTo>
                  <a:lnTo>
                    <a:pt x="55245" y="1819276"/>
                  </a:lnTo>
                  <a:lnTo>
                    <a:pt x="34099" y="1815068"/>
                  </a:lnTo>
                  <a:lnTo>
                    <a:pt x="30746" y="1813680"/>
                  </a:lnTo>
                  <a:lnTo>
                    <a:pt x="4203" y="1785169"/>
                  </a:lnTo>
                  <a:lnTo>
                    <a:pt x="2819" y="1781816"/>
                  </a:lnTo>
                  <a:lnTo>
                    <a:pt x="1765" y="1778363"/>
                  </a:lnTo>
                  <a:lnTo>
                    <a:pt x="1066" y="1774805"/>
                  </a:lnTo>
                  <a:lnTo>
                    <a:pt x="355" y="1771248"/>
                  </a:lnTo>
                  <a:lnTo>
                    <a:pt x="0" y="1767657"/>
                  </a:lnTo>
                  <a:lnTo>
                    <a:pt x="0" y="1764031"/>
                  </a:lnTo>
                  <a:close/>
                </a:path>
              </a:pathLst>
            </a:custGeom>
            <a:ln w="952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 descr=""/>
          <p:cNvSpPr txBox="1"/>
          <p:nvPr/>
        </p:nvSpPr>
        <p:spPr>
          <a:xfrm>
            <a:off x="4235450" y="3906837"/>
            <a:ext cx="2608580" cy="14744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841375">
              <a:lnSpc>
                <a:spcPct val="109800"/>
              </a:lnSpc>
              <a:spcBef>
                <a:spcPts val="90"/>
              </a:spcBef>
            </a:pPr>
            <a:r>
              <a:rPr dirty="0" sz="1650" spc="555" b="1">
                <a:solidFill>
                  <a:srgbClr val="FFFFFF"/>
                </a:solidFill>
                <a:latin typeface="Trebuchet MS"/>
                <a:cs typeface="Trebuchet MS"/>
              </a:rPr>
              <a:t>Enterprise </a:t>
            </a:r>
            <a:r>
              <a:rPr dirty="0" sz="1650" spc="840" b="1">
                <a:solidFill>
                  <a:srgbClr val="FFFFFF"/>
                </a:solidFill>
                <a:latin typeface="Trebuchet MS"/>
                <a:cs typeface="Trebuchet MS"/>
              </a:rPr>
              <a:t>Ready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OpenShift</a:t>
            </a:r>
            <a:r>
              <a:rPr dirty="0" sz="1350" spc="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FFFFFF"/>
                </a:solidFill>
                <a:latin typeface="Calibri"/>
                <a:cs typeface="Calibri"/>
              </a:rPr>
              <a:t>adds</a:t>
            </a:r>
            <a:r>
              <a:rPr dirty="0" sz="1350" spc="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1350" spc="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missing</a:t>
            </a:r>
            <a:r>
              <a:rPr dirty="0" sz="1350" spc="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45">
                <a:solidFill>
                  <a:srgbClr val="FFFFFF"/>
                </a:solidFill>
                <a:latin typeface="Calibri"/>
                <a:cs typeface="Calibri"/>
              </a:rPr>
              <a:t>pieces </a:t>
            </a:r>
            <a:r>
              <a:rPr dirty="0" sz="1350" spc="10">
                <a:solidFill>
                  <a:srgbClr val="FFFFFF"/>
                </a:solidFill>
                <a:latin typeface="Calibri"/>
                <a:cs typeface="Calibri"/>
              </a:rPr>
              <a:t>with</a:t>
            </a:r>
            <a:r>
              <a:rPr dirty="0" sz="135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secuǐity-</a:t>
            </a:r>
            <a:r>
              <a:rPr dirty="0" sz="1350" spc="75">
                <a:solidFill>
                  <a:srgbClr val="FFFFFF"/>
                </a:solidFill>
                <a:latin typeface="Calibri"/>
                <a:cs typeface="Calibri"/>
              </a:rPr>
              <a:t>fiǐst</a:t>
            </a:r>
            <a:r>
              <a:rPr dirty="0" sz="1350" spc="1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10">
                <a:solidFill>
                  <a:srgbClr val="FFFFFF"/>
                </a:solidFill>
                <a:latin typeface="Calibri"/>
                <a:cs typeface="Calibri"/>
              </a:rPr>
              <a:t>design</a:t>
            </a:r>
            <a:r>
              <a:rPr dirty="0" sz="135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dirty="0" sz="1350" spc="70">
                <a:solidFill>
                  <a:srgbClr val="FFFFFF"/>
                </a:solidFill>
                <a:latin typeface="Calibri"/>
                <a:cs typeface="Calibri"/>
              </a:rPr>
              <a:t>pǐoduction-</a:t>
            </a:r>
            <a:r>
              <a:rPr dirty="0" sz="1350" spc="75">
                <a:solidFill>
                  <a:srgbClr val="FFFFFF"/>
                </a:solidFill>
                <a:latin typeface="Calibri"/>
                <a:cs typeface="Calibri"/>
              </a:rPr>
              <a:t>gǐade</a:t>
            </a:r>
            <a:r>
              <a:rPr dirty="0" sz="1350" spc="40">
                <a:solidFill>
                  <a:srgbClr val="FFFFFF"/>
                </a:solidFill>
                <a:latin typeface="Calibri"/>
                <a:cs typeface="Calibri"/>
              </a:rPr>
              <a:t> featuǐes.</a:t>
            </a:r>
            <a:endParaRPr sz="1350">
              <a:latin typeface="Calibri"/>
              <a:cs typeface="Calibri"/>
            </a:endParaRPr>
          </a:p>
        </p:txBody>
      </p:sp>
      <p:grpSp>
        <p:nvGrpSpPr>
          <p:cNvPr id="11" name="object 11" descr=""/>
          <p:cNvGrpSpPr/>
          <p:nvPr/>
        </p:nvGrpSpPr>
        <p:grpSpPr>
          <a:xfrm>
            <a:off x="7534275" y="3771900"/>
            <a:ext cx="3295650" cy="1828800"/>
            <a:chOff x="7534275" y="3771900"/>
            <a:chExt cx="3295650" cy="1828800"/>
          </a:xfrm>
        </p:grpSpPr>
        <p:sp>
          <p:nvSpPr>
            <p:cNvPr id="12" name="object 12" descr=""/>
            <p:cNvSpPr/>
            <p:nvPr/>
          </p:nvSpPr>
          <p:spPr>
            <a:xfrm>
              <a:off x="7539037" y="3776662"/>
              <a:ext cx="3286125" cy="1819275"/>
            </a:xfrm>
            <a:custGeom>
              <a:avLst/>
              <a:gdLst/>
              <a:ahLst/>
              <a:cxnLst/>
              <a:rect l="l" t="t" r="r" b="b"/>
              <a:pathLst>
                <a:path w="3286125" h="1819275">
                  <a:moveTo>
                    <a:pt x="3234512" y="0"/>
                  </a:moveTo>
                  <a:lnTo>
                    <a:pt x="51612" y="0"/>
                  </a:lnTo>
                  <a:lnTo>
                    <a:pt x="48018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1764031"/>
                  </a:lnTo>
                  <a:lnTo>
                    <a:pt x="0" y="1767657"/>
                  </a:lnTo>
                  <a:lnTo>
                    <a:pt x="18745" y="1805658"/>
                  </a:lnTo>
                  <a:lnTo>
                    <a:pt x="51612" y="1819271"/>
                  </a:lnTo>
                  <a:lnTo>
                    <a:pt x="3234512" y="1819271"/>
                  </a:lnTo>
                  <a:lnTo>
                    <a:pt x="3272510" y="1800528"/>
                  </a:lnTo>
                  <a:lnTo>
                    <a:pt x="3286125" y="1767657"/>
                  </a:lnTo>
                  <a:lnTo>
                    <a:pt x="3286125" y="51612"/>
                  </a:lnTo>
                  <a:lnTo>
                    <a:pt x="3267379" y="13614"/>
                  </a:lnTo>
                  <a:lnTo>
                    <a:pt x="3238093" y="355"/>
                  </a:lnTo>
                  <a:lnTo>
                    <a:pt x="3234512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7539037" y="3776662"/>
              <a:ext cx="3286125" cy="1819275"/>
            </a:xfrm>
            <a:custGeom>
              <a:avLst/>
              <a:gdLst/>
              <a:ahLst/>
              <a:cxnLst/>
              <a:rect l="l" t="t" r="r" b="b"/>
              <a:pathLst>
                <a:path w="3286125" h="1819275">
                  <a:moveTo>
                    <a:pt x="0" y="1764031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5" y="48018"/>
                  </a:lnTo>
                  <a:lnTo>
                    <a:pt x="1066" y="44462"/>
                  </a:lnTo>
                  <a:lnTo>
                    <a:pt x="1765" y="40906"/>
                  </a:lnTo>
                  <a:lnTo>
                    <a:pt x="2819" y="37452"/>
                  </a:lnTo>
                  <a:lnTo>
                    <a:pt x="4203" y="34099"/>
                  </a:lnTo>
                  <a:lnTo>
                    <a:pt x="5588" y="30746"/>
                  </a:lnTo>
                  <a:lnTo>
                    <a:pt x="7289" y="27571"/>
                  </a:lnTo>
                  <a:lnTo>
                    <a:pt x="9309" y="24549"/>
                  </a:lnTo>
                  <a:lnTo>
                    <a:pt x="11328" y="21539"/>
                  </a:lnTo>
                  <a:lnTo>
                    <a:pt x="13614" y="18745"/>
                  </a:lnTo>
                  <a:lnTo>
                    <a:pt x="16179" y="16179"/>
                  </a:lnTo>
                  <a:lnTo>
                    <a:pt x="18745" y="13614"/>
                  </a:lnTo>
                  <a:lnTo>
                    <a:pt x="34099" y="4203"/>
                  </a:lnTo>
                  <a:lnTo>
                    <a:pt x="37452" y="2819"/>
                  </a:lnTo>
                  <a:lnTo>
                    <a:pt x="40906" y="1765"/>
                  </a:lnTo>
                  <a:lnTo>
                    <a:pt x="44462" y="1066"/>
                  </a:lnTo>
                  <a:lnTo>
                    <a:pt x="48018" y="355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3230880" y="0"/>
                  </a:lnTo>
                  <a:lnTo>
                    <a:pt x="3234512" y="0"/>
                  </a:lnTo>
                  <a:lnTo>
                    <a:pt x="3238093" y="355"/>
                  </a:lnTo>
                  <a:lnTo>
                    <a:pt x="3241649" y="1066"/>
                  </a:lnTo>
                  <a:lnTo>
                    <a:pt x="3245218" y="1765"/>
                  </a:lnTo>
                  <a:lnTo>
                    <a:pt x="3248672" y="2819"/>
                  </a:lnTo>
                  <a:lnTo>
                    <a:pt x="3252012" y="4203"/>
                  </a:lnTo>
                  <a:lnTo>
                    <a:pt x="3255378" y="5588"/>
                  </a:lnTo>
                  <a:lnTo>
                    <a:pt x="3258553" y="7289"/>
                  </a:lnTo>
                  <a:lnTo>
                    <a:pt x="3261563" y="9309"/>
                  </a:lnTo>
                  <a:lnTo>
                    <a:pt x="3264585" y="11328"/>
                  </a:lnTo>
                  <a:lnTo>
                    <a:pt x="3267379" y="13614"/>
                  </a:lnTo>
                  <a:lnTo>
                    <a:pt x="3269945" y="16179"/>
                  </a:lnTo>
                  <a:lnTo>
                    <a:pt x="3272510" y="18745"/>
                  </a:lnTo>
                  <a:lnTo>
                    <a:pt x="3285058" y="44462"/>
                  </a:lnTo>
                  <a:lnTo>
                    <a:pt x="3285769" y="48018"/>
                  </a:lnTo>
                  <a:lnTo>
                    <a:pt x="3286125" y="51612"/>
                  </a:lnTo>
                  <a:lnTo>
                    <a:pt x="3286125" y="55245"/>
                  </a:lnTo>
                  <a:lnTo>
                    <a:pt x="3286125" y="1764031"/>
                  </a:lnTo>
                  <a:lnTo>
                    <a:pt x="3286125" y="1767657"/>
                  </a:lnTo>
                  <a:lnTo>
                    <a:pt x="3285769" y="1771248"/>
                  </a:lnTo>
                  <a:lnTo>
                    <a:pt x="3285058" y="1774805"/>
                  </a:lnTo>
                  <a:lnTo>
                    <a:pt x="3284359" y="1778363"/>
                  </a:lnTo>
                  <a:lnTo>
                    <a:pt x="3261563" y="1809964"/>
                  </a:lnTo>
                  <a:lnTo>
                    <a:pt x="3258553" y="1811978"/>
                  </a:lnTo>
                  <a:lnTo>
                    <a:pt x="3255378" y="1813680"/>
                  </a:lnTo>
                  <a:lnTo>
                    <a:pt x="3252012" y="1815068"/>
                  </a:lnTo>
                  <a:lnTo>
                    <a:pt x="3248672" y="1816458"/>
                  </a:lnTo>
                  <a:lnTo>
                    <a:pt x="3230880" y="1819276"/>
                  </a:lnTo>
                  <a:lnTo>
                    <a:pt x="55245" y="1819276"/>
                  </a:lnTo>
                  <a:lnTo>
                    <a:pt x="34099" y="1815068"/>
                  </a:lnTo>
                  <a:lnTo>
                    <a:pt x="30746" y="1813680"/>
                  </a:lnTo>
                  <a:lnTo>
                    <a:pt x="4203" y="1785169"/>
                  </a:lnTo>
                  <a:lnTo>
                    <a:pt x="2819" y="1781816"/>
                  </a:lnTo>
                  <a:lnTo>
                    <a:pt x="1765" y="1778363"/>
                  </a:lnTo>
                  <a:lnTo>
                    <a:pt x="1066" y="1774805"/>
                  </a:lnTo>
                  <a:lnTo>
                    <a:pt x="355" y="1771248"/>
                  </a:lnTo>
                  <a:lnTo>
                    <a:pt x="0" y="1767657"/>
                  </a:lnTo>
                  <a:lnTo>
                    <a:pt x="0" y="1764031"/>
                  </a:lnTo>
                  <a:close/>
                </a:path>
              </a:pathLst>
            </a:custGeom>
            <a:ln w="952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 descr=""/>
          <p:cNvSpPr txBox="1"/>
          <p:nvPr/>
        </p:nvSpPr>
        <p:spPr>
          <a:xfrm>
            <a:off x="7702550" y="3906837"/>
            <a:ext cx="2715895" cy="14744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974725">
              <a:lnSpc>
                <a:spcPct val="109800"/>
              </a:lnSpc>
              <a:spcBef>
                <a:spcPts val="90"/>
              </a:spcBef>
            </a:pPr>
            <a:r>
              <a:rPr dirty="0" sz="1650" spc="710" b="1">
                <a:solidFill>
                  <a:srgbClr val="FFFFFF"/>
                </a:solidFill>
                <a:latin typeface="Trebuchet MS"/>
                <a:cs typeface="Trebuchet MS"/>
              </a:rPr>
              <a:t>Cofiplete </a:t>
            </a:r>
            <a:r>
              <a:rPr dirty="0" sz="1650" spc="555" b="1">
                <a:solidFill>
                  <a:srgbClr val="FFFFFF"/>
                </a:solidFill>
                <a:latin typeface="Trebuchet MS"/>
                <a:cs typeface="Trebuchet MS"/>
              </a:rPr>
              <a:t>Solution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dirty="0" sz="1350">
                <a:solidFill>
                  <a:srgbClr val="FFFFFF"/>
                </a:solidFill>
                <a:latin typeface="Calibri"/>
                <a:cs typeface="Calibri"/>
              </a:rPr>
              <a:t>Think</a:t>
            </a:r>
            <a:r>
              <a:rPr dirty="0" sz="1350" spc="4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FFFFFF"/>
                </a:solidFill>
                <a:latin typeface="Calibri"/>
                <a:cs typeface="Calibri"/>
              </a:rPr>
              <a:t>Kubeǐnetes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9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FFFFFF"/>
                </a:solidFill>
                <a:latin typeface="Calibri"/>
                <a:cs typeface="Calibri"/>
              </a:rPr>
              <a:t>engine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140">
                <a:solidFill>
                  <a:srgbClr val="FFFFFF"/>
                </a:solidFill>
                <a:latin typeface="Calibri"/>
                <a:cs typeface="Calibri"/>
              </a:rPr>
              <a:t>-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OpenShift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gives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you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full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130">
                <a:solidFill>
                  <a:srgbClr val="FFFFFF"/>
                </a:solidFill>
                <a:latin typeface="Calibri"/>
                <a:cs typeface="Calibri"/>
              </a:rPr>
              <a:t>caǐ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-20">
                <a:solidFill>
                  <a:srgbClr val="FFFFFF"/>
                </a:solidFill>
                <a:latin typeface="Calibri"/>
                <a:cs typeface="Calibri"/>
              </a:rPr>
              <a:t>with 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steeǐing</a:t>
            </a:r>
            <a:r>
              <a:rPr dirty="0" sz="1350" spc="-2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1350" spc="-1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FFFFFF"/>
                </a:solidFill>
                <a:latin typeface="Calibri"/>
                <a:cs typeface="Calibri"/>
              </a:rPr>
              <a:t>safety.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15" name="object 15" descr="">
            <a:hlinkClick r:id="rId2"/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80244" y="5926073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87375" y="1149350"/>
            <a:ext cx="6144260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1125"/>
              <a:t>Ope⭲ShiĒl</a:t>
            </a:r>
            <a:r>
              <a:rPr dirty="0" spc="35"/>
              <a:t> </a:t>
            </a:r>
            <a:r>
              <a:rPr dirty="0" spc="1265"/>
              <a:t>rlavors</a:t>
            </a:r>
          </a:p>
        </p:txBody>
      </p:sp>
      <p:sp>
        <p:nvSpPr>
          <p:cNvPr id="3" name="object 3" descr=""/>
          <p:cNvSpPr/>
          <p:nvPr/>
        </p:nvSpPr>
        <p:spPr>
          <a:xfrm>
            <a:off x="619580" y="2086508"/>
            <a:ext cx="389890" cy="389890"/>
          </a:xfrm>
          <a:custGeom>
            <a:avLst/>
            <a:gdLst/>
            <a:ahLst/>
            <a:cxnLst/>
            <a:rect l="l" t="t" r="r" b="b"/>
            <a:pathLst>
              <a:path w="389890" h="389889">
                <a:moveTo>
                  <a:pt x="155227" y="369608"/>
                </a:moveTo>
                <a:lnTo>
                  <a:pt x="95517" y="369608"/>
                </a:lnTo>
                <a:lnTo>
                  <a:pt x="105533" y="374926"/>
                </a:lnTo>
                <a:lnTo>
                  <a:pt x="115853" y="379685"/>
                </a:lnTo>
                <a:lnTo>
                  <a:pt x="126470" y="383863"/>
                </a:lnTo>
                <a:lnTo>
                  <a:pt x="137378" y="387438"/>
                </a:lnTo>
                <a:lnTo>
                  <a:pt x="144492" y="389534"/>
                </a:lnTo>
                <a:lnTo>
                  <a:pt x="151944" y="385521"/>
                </a:lnTo>
                <a:lnTo>
                  <a:pt x="156131" y="371284"/>
                </a:lnTo>
                <a:lnTo>
                  <a:pt x="155227" y="369608"/>
                </a:lnTo>
                <a:close/>
              </a:path>
              <a:path w="389890" h="389889">
                <a:moveTo>
                  <a:pt x="18251" y="233400"/>
                </a:moveTo>
                <a:lnTo>
                  <a:pt x="4187" y="237502"/>
                </a:lnTo>
                <a:lnTo>
                  <a:pt x="168" y="244957"/>
                </a:lnTo>
                <a:lnTo>
                  <a:pt x="2258" y="252069"/>
                </a:lnTo>
                <a:lnTo>
                  <a:pt x="5834" y="262989"/>
                </a:lnTo>
                <a:lnTo>
                  <a:pt x="10034" y="273672"/>
                </a:lnTo>
                <a:lnTo>
                  <a:pt x="14774" y="283952"/>
                </a:lnTo>
                <a:lnTo>
                  <a:pt x="20092" y="293928"/>
                </a:lnTo>
                <a:lnTo>
                  <a:pt x="14700" y="301456"/>
                </a:lnTo>
                <a:lnTo>
                  <a:pt x="10674" y="309859"/>
                </a:lnTo>
                <a:lnTo>
                  <a:pt x="8154" y="318983"/>
                </a:lnTo>
                <a:lnTo>
                  <a:pt x="7603" y="325120"/>
                </a:lnTo>
                <a:lnTo>
                  <a:pt x="7301" y="328764"/>
                </a:lnTo>
                <a:lnTo>
                  <a:pt x="11499" y="349515"/>
                </a:lnTo>
                <a:lnTo>
                  <a:pt x="22990" y="366548"/>
                </a:lnTo>
                <a:lnTo>
                  <a:pt x="40022" y="378041"/>
                </a:lnTo>
                <a:lnTo>
                  <a:pt x="60860" y="382257"/>
                </a:lnTo>
                <a:lnTo>
                  <a:pt x="70549" y="381388"/>
                </a:lnTo>
                <a:lnTo>
                  <a:pt x="79664" y="378885"/>
                </a:lnTo>
                <a:lnTo>
                  <a:pt x="88000" y="374926"/>
                </a:lnTo>
                <a:lnTo>
                  <a:pt x="95517" y="369608"/>
                </a:lnTo>
                <a:lnTo>
                  <a:pt x="155227" y="369608"/>
                </a:lnTo>
                <a:lnTo>
                  <a:pt x="152112" y="363829"/>
                </a:lnTo>
                <a:lnTo>
                  <a:pt x="144993" y="361734"/>
                </a:lnTo>
                <a:lnTo>
                  <a:pt x="136175" y="358818"/>
                </a:lnTo>
                <a:lnTo>
                  <a:pt x="127561" y="355469"/>
                </a:lnTo>
                <a:lnTo>
                  <a:pt x="57357" y="355469"/>
                </a:lnTo>
                <a:lnTo>
                  <a:pt x="53891" y="354787"/>
                </a:lnTo>
                <a:lnTo>
                  <a:pt x="34072" y="332232"/>
                </a:lnTo>
                <a:lnTo>
                  <a:pt x="34072" y="325120"/>
                </a:lnTo>
                <a:lnTo>
                  <a:pt x="57308" y="301891"/>
                </a:lnTo>
                <a:lnTo>
                  <a:pt x="106068" y="301891"/>
                </a:lnTo>
                <a:lnTo>
                  <a:pt x="98647" y="290891"/>
                </a:lnTo>
                <a:lnTo>
                  <a:pt x="81615" y="279399"/>
                </a:lnTo>
                <a:lnTo>
                  <a:pt x="77348" y="278536"/>
                </a:lnTo>
                <a:lnTo>
                  <a:pt x="42024" y="278536"/>
                </a:lnTo>
                <a:lnTo>
                  <a:pt x="37823" y="270373"/>
                </a:lnTo>
                <a:lnTo>
                  <a:pt x="34030" y="261975"/>
                </a:lnTo>
                <a:lnTo>
                  <a:pt x="30675" y="253358"/>
                </a:lnTo>
                <a:lnTo>
                  <a:pt x="27791" y="244538"/>
                </a:lnTo>
                <a:lnTo>
                  <a:pt x="25720" y="237502"/>
                </a:lnTo>
                <a:lnTo>
                  <a:pt x="22127" y="235496"/>
                </a:lnTo>
                <a:lnTo>
                  <a:pt x="18251" y="233400"/>
                </a:lnTo>
                <a:close/>
              </a:path>
              <a:path w="389890" h="389889">
                <a:moveTo>
                  <a:pt x="106068" y="301891"/>
                </a:moveTo>
                <a:lnTo>
                  <a:pt x="64413" y="301891"/>
                </a:lnTo>
                <a:lnTo>
                  <a:pt x="67831" y="302564"/>
                </a:lnTo>
                <a:lnTo>
                  <a:pt x="74395" y="305282"/>
                </a:lnTo>
                <a:lnTo>
                  <a:pt x="87650" y="325120"/>
                </a:lnTo>
                <a:lnTo>
                  <a:pt x="87650" y="332232"/>
                </a:lnTo>
                <a:lnTo>
                  <a:pt x="87026" y="335368"/>
                </a:lnTo>
                <a:lnTo>
                  <a:pt x="86970" y="335648"/>
                </a:lnTo>
                <a:lnTo>
                  <a:pt x="64364" y="355469"/>
                </a:lnTo>
                <a:lnTo>
                  <a:pt x="127561" y="355469"/>
                </a:lnTo>
                <a:lnTo>
                  <a:pt x="119166" y="351697"/>
                </a:lnTo>
                <a:lnTo>
                  <a:pt x="111006" y="347510"/>
                </a:lnTo>
                <a:lnTo>
                  <a:pt x="113183" y="341642"/>
                </a:lnTo>
                <a:lnTo>
                  <a:pt x="114302" y="335648"/>
                </a:lnTo>
                <a:lnTo>
                  <a:pt x="114354" y="328764"/>
                </a:lnTo>
                <a:lnTo>
                  <a:pt x="110138" y="307925"/>
                </a:lnTo>
                <a:lnTo>
                  <a:pt x="106068" y="301891"/>
                </a:lnTo>
                <a:close/>
              </a:path>
              <a:path w="389890" h="389889">
                <a:moveTo>
                  <a:pt x="60777" y="275183"/>
                </a:moveTo>
                <a:lnTo>
                  <a:pt x="54164" y="275183"/>
                </a:lnTo>
                <a:lnTo>
                  <a:pt x="47884" y="276352"/>
                </a:lnTo>
                <a:lnTo>
                  <a:pt x="42024" y="278536"/>
                </a:lnTo>
                <a:lnTo>
                  <a:pt x="77348" y="278536"/>
                </a:lnTo>
                <a:lnTo>
                  <a:pt x="60777" y="275183"/>
                </a:lnTo>
                <a:close/>
              </a:path>
              <a:path w="389890" h="389889">
                <a:moveTo>
                  <a:pt x="153283" y="108331"/>
                </a:moveTo>
                <a:lnTo>
                  <a:pt x="107741" y="108331"/>
                </a:lnTo>
                <a:lnTo>
                  <a:pt x="101714" y="114363"/>
                </a:lnTo>
                <a:lnTo>
                  <a:pt x="101799" y="129095"/>
                </a:lnTo>
                <a:lnTo>
                  <a:pt x="107826" y="135128"/>
                </a:lnTo>
                <a:lnTo>
                  <a:pt x="132774" y="135128"/>
                </a:lnTo>
                <a:lnTo>
                  <a:pt x="132269" y="135623"/>
                </a:lnTo>
                <a:lnTo>
                  <a:pt x="122338" y="148282"/>
                </a:lnTo>
                <a:lnTo>
                  <a:pt x="114857" y="162683"/>
                </a:lnTo>
                <a:lnTo>
                  <a:pt x="110138" y="178500"/>
                </a:lnTo>
                <a:lnTo>
                  <a:pt x="108496" y="195402"/>
                </a:lnTo>
                <a:lnTo>
                  <a:pt x="111957" y="219801"/>
                </a:lnTo>
                <a:lnTo>
                  <a:pt x="121681" y="241511"/>
                </a:lnTo>
                <a:lnTo>
                  <a:pt x="136679" y="259565"/>
                </a:lnTo>
                <a:lnTo>
                  <a:pt x="155962" y="272999"/>
                </a:lnTo>
                <a:lnTo>
                  <a:pt x="162491" y="276352"/>
                </a:lnTo>
                <a:lnTo>
                  <a:pt x="170611" y="273672"/>
                </a:lnTo>
                <a:lnTo>
                  <a:pt x="177309" y="260616"/>
                </a:lnTo>
                <a:lnTo>
                  <a:pt x="174715" y="252488"/>
                </a:lnTo>
                <a:lnTo>
                  <a:pt x="168102" y="249135"/>
                </a:lnTo>
                <a:lnTo>
                  <a:pt x="154696" y="239798"/>
                </a:lnTo>
                <a:lnTo>
                  <a:pt x="144304" y="227293"/>
                </a:lnTo>
                <a:lnTo>
                  <a:pt x="137586" y="212275"/>
                </a:lnTo>
                <a:lnTo>
                  <a:pt x="135200" y="195402"/>
                </a:lnTo>
                <a:lnTo>
                  <a:pt x="136115" y="184860"/>
                </a:lnTo>
                <a:lnTo>
                  <a:pt x="138757" y="174929"/>
                </a:lnTo>
                <a:lnTo>
                  <a:pt x="142969" y="165752"/>
                </a:lnTo>
                <a:lnTo>
                  <a:pt x="148595" y="157467"/>
                </a:lnTo>
                <a:lnTo>
                  <a:pt x="175384" y="157467"/>
                </a:lnTo>
                <a:lnTo>
                  <a:pt x="175384" y="130441"/>
                </a:lnTo>
                <a:lnTo>
                  <a:pt x="173650" y="121827"/>
                </a:lnTo>
                <a:lnTo>
                  <a:pt x="168918" y="114800"/>
                </a:lnTo>
                <a:lnTo>
                  <a:pt x="162014" y="110147"/>
                </a:lnTo>
                <a:lnTo>
                  <a:pt x="162297" y="110147"/>
                </a:lnTo>
                <a:lnTo>
                  <a:pt x="153283" y="108331"/>
                </a:lnTo>
                <a:close/>
              </a:path>
              <a:path w="389890" h="389889">
                <a:moveTo>
                  <a:pt x="175384" y="157467"/>
                </a:moveTo>
                <a:lnTo>
                  <a:pt x="148595" y="157467"/>
                </a:lnTo>
                <a:lnTo>
                  <a:pt x="148595" y="175983"/>
                </a:lnTo>
                <a:lnTo>
                  <a:pt x="154622" y="182003"/>
                </a:lnTo>
                <a:lnTo>
                  <a:pt x="169357" y="182003"/>
                </a:lnTo>
                <a:lnTo>
                  <a:pt x="175384" y="175983"/>
                </a:lnTo>
                <a:lnTo>
                  <a:pt x="175384" y="157467"/>
                </a:lnTo>
                <a:close/>
              </a:path>
              <a:path w="389890" h="389889">
                <a:moveTo>
                  <a:pt x="60860" y="7200"/>
                </a:moveTo>
                <a:lnTo>
                  <a:pt x="40022" y="11417"/>
                </a:lnTo>
                <a:lnTo>
                  <a:pt x="22990" y="22909"/>
                </a:lnTo>
                <a:lnTo>
                  <a:pt x="11499" y="39942"/>
                </a:lnTo>
                <a:lnTo>
                  <a:pt x="7283" y="60782"/>
                </a:lnTo>
                <a:lnTo>
                  <a:pt x="8152" y="70474"/>
                </a:lnTo>
                <a:lnTo>
                  <a:pt x="10653" y="79598"/>
                </a:lnTo>
                <a:lnTo>
                  <a:pt x="14629" y="88001"/>
                </a:lnTo>
                <a:lnTo>
                  <a:pt x="19923" y="95529"/>
                </a:lnTo>
                <a:lnTo>
                  <a:pt x="14606" y="105541"/>
                </a:lnTo>
                <a:lnTo>
                  <a:pt x="9846" y="115857"/>
                </a:lnTo>
                <a:lnTo>
                  <a:pt x="5667" y="126470"/>
                </a:lnTo>
                <a:lnTo>
                  <a:pt x="2094" y="137375"/>
                </a:lnTo>
                <a:lnTo>
                  <a:pt x="0" y="144500"/>
                </a:lnTo>
                <a:lnTo>
                  <a:pt x="4018" y="151955"/>
                </a:lnTo>
                <a:lnTo>
                  <a:pt x="18251" y="156133"/>
                </a:lnTo>
                <a:lnTo>
                  <a:pt x="25698" y="152120"/>
                </a:lnTo>
                <a:lnTo>
                  <a:pt x="27791" y="144995"/>
                </a:lnTo>
                <a:lnTo>
                  <a:pt x="30710" y="136183"/>
                </a:lnTo>
                <a:lnTo>
                  <a:pt x="34061" y="127569"/>
                </a:lnTo>
                <a:lnTo>
                  <a:pt x="37835" y="119173"/>
                </a:lnTo>
                <a:lnTo>
                  <a:pt x="42024" y="111010"/>
                </a:lnTo>
                <a:lnTo>
                  <a:pt x="77348" y="111010"/>
                </a:lnTo>
                <a:lnTo>
                  <a:pt x="81615" y="110147"/>
                </a:lnTo>
                <a:lnTo>
                  <a:pt x="98647" y="98655"/>
                </a:lnTo>
                <a:lnTo>
                  <a:pt x="106119" y="87579"/>
                </a:lnTo>
                <a:lnTo>
                  <a:pt x="57308" y="87579"/>
                </a:lnTo>
                <a:lnTo>
                  <a:pt x="53891" y="86893"/>
                </a:lnTo>
                <a:lnTo>
                  <a:pt x="34072" y="64338"/>
                </a:lnTo>
                <a:lnTo>
                  <a:pt x="34072" y="57238"/>
                </a:lnTo>
                <a:lnTo>
                  <a:pt x="34681" y="54165"/>
                </a:lnTo>
                <a:lnTo>
                  <a:pt x="34752" y="53809"/>
                </a:lnTo>
                <a:lnTo>
                  <a:pt x="57107" y="34037"/>
                </a:lnTo>
                <a:lnTo>
                  <a:pt x="127561" y="34037"/>
                </a:lnTo>
                <a:lnTo>
                  <a:pt x="136175" y="30683"/>
                </a:lnTo>
                <a:lnTo>
                  <a:pt x="144993" y="27800"/>
                </a:lnTo>
                <a:lnTo>
                  <a:pt x="152112" y="25704"/>
                </a:lnTo>
                <a:lnTo>
                  <a:pt x="155179" y="20015"/>
                </a:lnTo>
                <a:lnTo>
                  <a:pt x="95603" y="20015"/>
                </a:lnTo>
                <a:lnTo>
                  <a:pt x="88183" y="14696"/>
                </a:lnTo>
                <a:lnTo>
                  <a:pt x="79675" y="10593"/>
                </a:lnTo>
                <a:lnTo>
                  <a:pt x="70550" y="8072"/>
                </a:lnTo>
                <a:lnTo>
                  <a:pt x="60860" y="7200"/>
                </a:lnTo>
                <a:close/>
              </a:path>
              <a:path w="389890" h="389889">
                <a:moveTo>
                  <a:pt x="77348" y="111010"/>
                </a:moveTo>
                <a:lnTo>
                  <a:pt x="42024" y="111010"/>
                </a:lnTo>
                <a:lnTo>
                  <a:pt x="47884" y="113182"/>
                </a:lnTo>
                <a:lnTo>
                  <a:pt x="54164" y="114363"/>
                </a:lnTo>
                <a:lnTo>
                  <a:pt x="60777" y="114363"/>
                </a:lnTo>
                <a:lnTo>
                  <a:pt x="77348" y="111010"/>
                </a:lnTo>
                <a:close/>
              </a:path>
              <a:path w="389890" h="389889">
                <a:moveTo>
                  <a:pt x="127561" y="34037"/>
                </a:moveTo>
                <a:lnTo>
                  <a:pt x="64614" y="34037"/>
                </a:lnTo>
                <a:lnTo>
                  <a:pt x="67831" y="34671"/>
                </a:lnTo>
                <a:lnTo>
                  <a:pt x="74395" y="37388"/>
                </a:lnTo>
                <a:lnTo>
                  <a:pt x="87650" y="57238"/>
                </a:lnTo>
                <a:lnTo>
                  <a:pt x="87650" y="64338"/>
                </a:lnTo>
                <a:lnTo>
                  <a:pt x="64413" y="87579"/>
                </a:lnTo>
                <a:lnTo>
                  <a:pt x="106119" y="87579"/>
                </a:lnTo>
                <a:lnTo>
                  <a:pt x="110138" y="81621"/>
                </a:lnTo>
                <a:lnTo>
                  <a:pt x="114354" y="60782"/>
                </a:lnTo>
                <a:lnTo>
                  <a:pt x="114288" y="53809"/>
                </a:lnTo>
                <a:lnTo>
                  <a:pt x="113183" y="47891"/>
                </a:lnTo>
                <a:lnTo>
                  <a:pt x="111006" y="42037"/>
                </a:lnTo>
                <a:lnTo>
                  <a:pt x="119166" y="37831"/>
                </a:lnTo>
                <a:lnTo>
                  <a:pt x="127561" y="34037"/>
                </a:lnTo>
                <a:close/>
              </a:path>
              <a:path w="389890" h="389889">
                <a:moveTo>
                  <a:pt x="144576" y="88"/>
                </a:moveTo>
                <a:lnTo>
                  <a:pt x="105582" y="14696"/>
                </a:lnTo>
                <a:lnTo>
                  <a:pt x="95603" y="20015"/>
                </a:lnTo>
                <a:lnTo>
                  <a:pt x="155179" y="20015"/>
                </a:lnTo>
                <a:lnTo>
                  <a:pt x="156131" y="18249"/>
                </a:lnTo>
                <a:lnTo>
                  <a:pt x="154119" y="11417"/>
                </a:lnTo>
                <a:lnTo>
                  <a:pt x="154063" y="11226"/>
                </a:lnTo>
                <a:lnTo>
                  <a:pt x="153935" y="10593"/>
                </a:lnTo>
                <a:lnTo>
                  <a:pt x="152027" y="4102"/>
                </a:lnTo>
                <a:lnTo>
                  <a:pt x="144576" y="88"/>
                </a:lnTo>
                <a:close/>
              </a:path>
              <a:path w="389890" h="389889">
                <a:moveTo>
                  <a:pt x="335365" y="275094"/>
                </a:moveTo>
                <a:lnTo>
                  <a:pt x="328752" y="275094"/>
                </a:lnTo>
                <a:lnTo>
                  <a:pt x="307912" y="279310"/>
                </a:lnTo>
                <a:lnTo>
                  <a:pt x="290880" y="290803"/>
                </a:lnTo>
                <a:lnTo>
                  <a:pt x="279389" y="307836"/>
                </a:lnTo>
                <a:lnTo>
                  <a:pt x="275892" y="325120"/>
                </a:lnTo>
                <a:lnTo>
                  <a:pt x="275173" y="328764"/>
                </a:lnTo>
                <a:lnTo>
                  <a:pt x="275239" y="335648"/>
                </a:lnTo>
                <a:lnTo>
                  <a:pt x="276344" y="341566"/>
                </a:lnTo>
                <a:lnTo>
                  <a:pt x="278522" y="347433"/>
                </a:lnTo>
                <a:lnTo>
                  <a:pt x="270362" y="351631"/>
                </a:lnTo>
                <a:lnTo>
                  <a:pt x="261869" y="355460"/>
                </a:lnTo>
                <a:lnTo>
                  <a:pt x="253353" y="358774"/>
                </a:lnTo>
                <a:lnTo>
                  <a:pt x="244534" y="361657"/>
                </a:lnTo>
                <a:lnTo>
                  <a:pt x="237416" y="363753"/>
                </a:lnTo>
                <a:lnTo>
                  <a:pt x="233398" y="371195"/>
                </a:lnTo>
                <a:lnTo>
                  <a:pt x="237585" y="385432"/>
                </a:lnTo>
                <a:lnTo>
                  <a:pt x="245036" y="389445"/>
                </a:lnTo>
                <a:lnTo>
                  <a:pt x="252149" y="387362"/>
                </a:lnTo>
                <a:lnTo>
                  <a:pt x="263069" y="383785"/>
                </a:lnTo>
                <a:lnTo>
                  <a:pt x="273707" y="379604"/>
                </a:lnTo>
                <a:lnTo>
                  <a:pt x="283860" y="374923"/>
                </a:lnTo>
                <a:lnTo>
                  <a:pt x="294010" y="369531"/>
                </a:lnTo>
                <a:lnTo>
                  <a:pt x="362316" y="369531"/>
                </a:lnTo>
                <a:lnTo>
                  <a:pt x="366622" y="366626"/>
                </a:lnTo>
                <a:lnTo>
                  <a:pt x="374157" y="355460"/>
                </a:lnTo>
                <a:lnTo>
                  <a:pt x="325200" y="355460"/>
                </a:lnTo>
                <a:lnTo>
                  <a:pt x="321781" y="354787"/>
                </a:lnTo>
                <a:lnTo>
                  <a:pt x="301962" y="332232"/>
                </a:lnTo>
                <a:lnTo>
                  <a:pt x="301962" y="325120"/>
                </a:lnTo>
                <a:lnTo>
                  <a:pt x="325200" y="301891"/>
                </a:lnTo>
                <a:lnTo>
                  <a:pt x="375045" y="301891"/>
                </a:lnTo>
                <a:lnTo>
                  <a:pt x="374876" y="301540"/>
                </a:lnTo>
                <a:lnTo>
                  <a:pt x="369520" y="294017"/>
                </a:lnTo>
                <a:lnTo>
                  <a:pt x="374838" y="284003"/>
                </a:lnTo>
                <a:lnTo>
                  <a:pt x="377401" y="278447"/>
                </a:lnTo>
                <a:lnTo>
                  <a:pt x="347503" y="278447"/>
                </a:lnTo>
                <a:lnTo>
                  <a:pt x="341645" y="276263"/>
                </a:lnTo>
                <a:lnTo>
                  <a:pt x="335365" y="275094"/>
                </a:lnTo>
                <a:close/>
              </a:path>
              <a:path w="389890" h="389889">
                <a:moveTo>
                  <a:pt x="362316" y="369531"/>
                </a:moveTo>
                <a:lnTo>
                  <a:pt x="294010" y="369531"/>
                </a:lnTo>
                <a:lnTo>
                  <a:pt x="301534" y="374923"/>
                </a:lnTo>
                <a:lnTo>
                  <a:pt x="309937" y="378947"/>
                </a:lnTo>
                <a:lnTo>
                  <a:pt x="319062" y="381463"/>
                </a:lnTo>
                <a:lnTo>
                  <a:pt x="328752" y="382333"/>
                </a:lnTo>
                <a:lnTo>
                  <a:pt x="349590" y="378117"/>
                </a:lnTo>
                <a:lnTo>
                  <a:pt x="362316" y="369531"/>
                </a:lnTo>
                <a:close/>
              </a:path>
              <a:path w="389890" h="389889">
                <a:moveTo>
                  <a:pt x="375045" y="301891"/>
                </a:moveTo>
                <a:lnTo>
                  <a:pt x="332304" y="301891"/>
                </a:lnTo>
                <a:lnTo>
                  <a:pt x="335721" y="302564"/>
                </a:lnTo>
                <a:lnTo>
                  <a:pt x="342285" y="305282"/>
                </a:lnTo>
                <a:lnTo>
                  <a:pt x="355541" y="325120"/>
                </a:lnTo>
                <a:lnTo>
                  <a:pt x="355541" y="332232"/>
                </a:lnTo>
                <a:lnTo>
                  <a:pt x="354931" y="335292"/>
                </a:lnTo>
                <a:lnTo>
                  <a:pt x="354860" y="335648"/>
                </a:lnTo>
                <a:lnTo>
                  <a:pt x="332304" y="355460"/>
                </a:lnTo>
                <a:lnTo>
                  <a:pt x="374157" y="355460"/>
                </a:lnTo>
                <a:lnTo>
                  <a:pt x="378113" y="349597"/>
                </a:lnTo>
                <a:lnTo>
                  <a:pt x="382329" y="328764"/>
                </a:lnTo>
                <a:lnTo>
                  <a:pt x="381446" y="319070"/>
                </a:lnTo>
                <a:lnTo>
                  <a:pt x="378907" y="309943"/>
                </a:lnTo>
                <a:lnTo>
                  <a:pt x="375045" y="301891"/>
                </a:lnTo>
                <a:close/>
              </a:path>
              <a:path w="389890" h="389889">
                <a:moveTo>
                  <a:pt x="236329" y="208788"/>
                </a:moveTo>
                <a:lnTo>
                  <a:pt x="221595" y="208788"/>
                </a:lnTo>
                <a:lnTo>
                  <a:pt x="215568" y="214820"/>
                </a:lnTo>
                <a:lnTo>
                  <a:pt x="215568" y="260362"/>
                </a:lnTo>
                <a:lnTo>
                  <a:pt x="217302" y="268969"/>
                </a:lnTo>
                <a:lnTo>
                  <a:pt x="222034" y="275993"/>
                </a:lnTo>
                <a:lnTo>
                  <a:pt x="229058" y="280725"/>
                </a:lnTo>
                <a:lnTo>
                  <a:pt x="237669" y="282460"/>
                </a:lnTo>
                <a:lnTo>
                  <a:pt x="283126" y="282460"/>
                </a:lnTo>
                <a:lnTo>
                  <a:pt x="289153" y="276440"/>
                </a:lnTo>
                <a:lnTo>
                  <a:pt x="289153" y="261708"/>
                </a:lnTo>
                <a:lnTo>
                  <a:pt x="283126" y="255676"/>
                </a:lnTo>
                <a:lnTo>
                  <a:pt x="256589" y="255676"/>
                </a:lnTo>
                <a:lnTo>
                  <a:pt x="257343" y="255168"/>
                </a:lnTo>
                <a:lnTo>
                  <a:pt x="258683" y="253834"/>
                </a:lnTo>
                <a:lnTo>
                  <a:pt x="268613" y="241174"/>
                </a:lnTo>
                <a:lnTo>
                  <a:pt x="273390" y="231978"/>
                </a:lnTo>
                <a:lnTo>
                  <a:pt x="242356" y="231978"/>
                </a:lnTo>
                <a:lnTo>
                  <a:pt x="242356" y="214820"/>
                </a:lnTo>
                <a:lnTo>
                  <a:pt x="236329" y="208788"/>
                </a:lnTo>
                <a:close/>
              </a:path>
              <a:path w="389890" h="389889">
                <a:moveTo>
                  <a:pt x="371276" y="233324"/>
                </a:moveTo>
                <a:lnTo>
                  <a:pt x="363830" y="237337"/>
                </a:lnTo>
                <a:lnTo>
                  <a:pt x="361736" y="244449"/>
                </a:lnTo>
                <a:lnTo>
                  <a:pt x="358817" y="253274"/>
                </a:lnTo>
                <a:lnTo>
                  <a:pt x="355537" y="261708"/>
                </a:lnTo>
                <a:lnTo>
                  <a:pt x="351693" y="270286"/>
                </a:lnTo>
                <a:lnTo>
                  <a:pt x="347503" y="278447"/>
                </a:lnTo>
                <a:lnTo>
                  <a:pt x="377401" y="278447"/>
                </a:lnTo>
                <a:lnTo>
                  <a:pt x="379598" y="273683"/>
                </a:lnTo>
                <a:lnTo>
                  <a:pt x="383777" y="263065"/>
                </a:lnTo>
                <a:lnTo>
                  <a:pt x="387350" y="252158"/>
                </a:lnTo>
                <a:lnTo>
                  <a:pt x="389444" y="245046"/>
                </a:lnTo>
                <a:lnTo>
                  <a:pt x="385425" y="237591"/>
                </a:lnTo>
                <a:lnTo>
                  <a:pt x="378311" y="235496"/>
                </a:lnTo>
                <a:lnTo>
                  <a:pt x="378655" y="235496"/>
                </a:lnTo>
                <a:lnTo>
                  <a:pt x="371276" y="233324"/>
                </a:lnTo>
                <a:close/>
              </a:path>
              <a:path w="389890" h="389889">
                <a:moveTo>
                  <a:pt x="228609" y="113182"/>
                </a:moveTo>
                <a:lnTo>
                  <a:pt x="228230" y="113182"/>
                </a:lnTo>
                <a:lnTo>
                  <a:pt x="220320" y="115824"/>
                </a:lnTo>
                <a:lnTo>
                  <a:pt x="213643" y="128841"/>
                </a:lnTo>
                <a:lnTo>
                  <a:pt x="216237" y="136969"/>
                </a:lnTo>
                <a:lnTo>
                  <a:pt x="222850" y="140309"/>
                </a:lnTo>
                <a:lnTo>
                  <a:pt x="236256" y="149650"/>
                </a:lnTo>
                <a:lnTo>
                  <a:pt x="246647" y="162163"/>
                </a:lnTo>
                <a:lnTo>
                  <a:pt x="253365" y="177185"/>
                </a:lnTo>
                <a:lnTo>
                  <a:pt x="255751" y="194056"/>
                </a:lnTo>
                <a:lnTo>
                  <a:pt x="254836" y="204597"/>
                </a:lnTo>
                <a:lnTo>
                  <a:pt x="252194" y="214526"/>
                </a:lnTo>
                <a:lnTo>
                  <a:pt x="247982" y="223700"/>
                </a:lnTo>
                <a:lnTo>
                  <a:pt x="242356" y="231978"/>
                </a:lnTo>
                <a:lnTo>
                  <a:pt x="273390" y="231978"/>
                </a:lnTo>
                <a:lnTo>
                  <a:pt x="276095" y="226769"/>
                </a:lnTo>
                <a:lnTo>
                  <a:pt x="280814" y="210952"/>
                </a:lnTo>
                <a:lnTo>
                  <a:pt x="282456" y="194056"/>
                </a:lnTo>
                <a:lnTo>
                  <a:pt x="278995" y="169649"/>
                </a:lnTo>
                <a:lnTo>
                  <a:pt x="269271" y="147937"/>
                </a:lnTo>
                <a:lnTo>
                  <a:pt x="254273" y="129885"/>
                </a:lnTo>
                <a:lnTo>
                  <a:pt x="234990" y="116459"/>
                </a:lnTo>
                <a:lnTo>
                  <a:pt x="228609" y="113182"/>
                </a:lnTo>
                <a:close/>
              </a:path>
              <a:path w="389890" h="389889">
                <a:moveTo>
                  <a:pt x="377378" y="111010"/>
                </a:moveTo>
                <a:lnTo>
                  <a:pt x="347419" y="111010"/>
                </a:lnTo>
                <a:lnTo>
                  <a:pt x="351620" y="119173"/>
                </a:lnTo>
                <a:lnTo>
                  <a:pt x="355414" y="127569"/>
                </a:lnTo>
                <a:lnTo>
                  <a:pt x="358768" y="136183"/>
                </a:lnTo>
                <a:lnTo>
                  <a:pt x="361652" y="144995"/>
                </a:lnTo>
                <a:lnTo>
                  <a:pt x="363697" y="151955"/>
                </a:lnTo>
                <a:lnTo>
                  <a:pt x="363745" y="152120"/>
                </a:lnTo>
                <a:lnTo>
                  <a:pt x="371198" y="156133"/>
                </a:lnTo>
                <a:lnTo>
                  <a:pt x="385425" y="151955"/>
                </a:lnTo>
                <a:lnTo>
                  <a:pt x="389444" y="144500"/>
                </a:lnTo>
                <a:lnTo>
                  <a:pt x="387350" y="137375"/>
                </a:lnTo>
                <a:lnTo>
                  <a:pt x="383777" y="126458"/>
                </a:lnTo>
                <a:lnTo>
                  <a:pt x="379598" y="115824"/>
                </a:lnTo>
                <a:lnTo>
                  <a:pt x="377378" y="111010"/>
                </a:lnTo>
                <a:close/>
              </a:path>
              <a:path w="389890" h="389889">
                <a:moveTo>
                  <a:pt x="245036" y="0"/>
                </a:moveTo>
                <a:lnTo>
                  <a:pt x="237585" y="4025"/>
                </a:lnTo>
                <a:lnTo>
                  <a:pt x="235654" y="10582"/>
                </a:lnTo>
                <a:lnTo>
                  <a:pt x="235407" y="11137"/>
                </a:lnTo>
                <a:lnTo>
                  <a:pt x="233318" y="18249"/>
                </a:lnTo>
                <a:lnTo>
                  <a:pt x="237336" y="25704"/>
                </a:lnTo>
                <a:lnTo>
                  <a:pt x="244450" y="27800"/>
                </a:lnTo>
                <a:lnTo>
                  <a:pt x="253268" y="30721"/>
                </a:lnTo>
                <a:lnTo>
                  <a:pt x="261883" y="34070"/>
                </a:lnTo>
                <a:lnTo>
                  <a:pt x="270278" y="37844"/>
                </a:lnTo>
                <a:lnTo>
                  <a:pt x="278438" y="42037"/>
                </a:lnTo>
                <a:lnTo>
                  <a:pt x="276260" y="47891"/>
                </a:lnTo>
                <a:lnTo>
                  <a:pt x="275155" y="53809"/>
                </a:lnTo>
                <a:lnTo>
                  <a:pt x="290796" y="98655"/>
                </a:lnTo>
                <a:lnTo>
                  <a:pt x="328667" y="114363"/>
                </a:lnTo>
                <a:lnTo>
                  <a:pt x="335280" y="114363"/>
                </a:lnTo>
                <a:lnTo>
                  <a:pt x="341561" y="113182"/>
                </a:lnTo>
                <a:lnTo>
                  <a:pt x="347419" y="111010"/>
                </a:lnTo>
                <a:lnTo>
                  <a:pt x="377378" y="111010"/>
                </a:lnTo>
                <a:lnTo>
                  <a:pt x="374838" y="105504"/>
                </a:lnTo>
                <a:lnTo>
                  <a:pt x="369520" y="95529"/>
                </a:lnTo>
                <a:lnTo>
                  <a:pt x="374912" y="88001"/>
                </a:lnTo>
                <a:lnTo>
                  <a:pt x="375114" y="87579"/>
                </a:lnTo>
                <a:lnTo>
                  <a:pt x="325200" y="87579"/>
                </a:lnTo>
                <a:lnTo>
                  <a:pt x="321781" y="86893"/>
                </a:lnTo>
                <a:lnTo>
                  <a:pt x="301962" y="64338"/>
                </a:lnTo>
                <a:lnTo>
                  <a:pt x="301962" y="57238"/>
                </a:lnTo>
                <a:lnTo>
                  <a:pt x="324829" y="34070"/>
                </a:lnTo>
                <a:lnTo>
                  <a:pt x="374152" y="34070"/>
                </a:lnTo>
                <a:lnTo>
                  <a:pt x="366622" y="22909"/>
                </a:lnTo>
                <a:lnTo>
                  <a:pt x="362201" y="19926"/>
                </a:lnTo>
                <a:lnTo>
                  <a:pt x="294010" y="19926"/>
                </a:lnTo>
                <a:lnTo>
                  <a:pt x="283995" y="14613"/>
                </a:lnTo>
                <a:lnTo>
                  <a:pt x="273675" y="9853"/>
                </a:lnTo>
                <a:lnTo>
                  <a:pt x="263057" y="5672"/>
                </a:lnTo>
                <a:lnTo>
                  <a:pt x="252149" y="2095"/>
                </a:lnTo>
                <a:lnTo>
                  <a:pt x="245036" y="0"/>
                </a:lnTo>
                <a:close/>
              </a:path>
              <a:path w="389890" h="389889">
                <a:moveTo>
                  <a:pt x="374152" y="34070"/>
                </a:moveTo>
                <a:lnTo>
                  <a:pt x="332675" y="34070"/>
                </a:lnTo>
                <a:lnTo>
                  <a:pt x="335721" y="34671"/>
                </a:lnTo>
                <a:lnTo>
                  <a:pt x="342285" y="37388"/>
                </a:lnTo>
                <a:lnTo>
                  <a:pt x="355541" y="57238"/>
                </a:lnTo>
                <a:lnTo>
                  <a:pt x="355541" y="64338"/>
                </a:lnTo>
                <a:lnTo>
                  <a:pt x="332304" y="87579"/>
                </a:lnTo>
                <a:lnTo>
                  <a:pt x="375114" y="87579"/>
                </a:lnTo>
                <a:lnTo>
                  <a:pt x="378938" y="79598"/>
                </a:lnTo>
                <a:lnTo>
                  <a:pt x="381458" y="70474"/>
                </a:lnTo>
                <a:lnTo>
                  <a:pt x="382329" y="60782"/>
                </a:lnTo>
                <a:lnTo>
                  <a:pt x="378113" y="39942"/>
                </a:lnTo>
                <a:lnTo>
                  <a:pt x="374152" y="34070"/>
                </a:lnTo>
                <a:close/>
              </a:path>
              <a:path w="389890" h="389889">
                <a:moveTo>
                  <a:pt x="328752" y="7200"/>
                </a:moveTo>
                <a:lnTo>
                  <a:pt x="319062" y="8071"/>
                </a:lnTo>
                <a:lnTo>
                  <a:pt x="309937" y="10582"/>
                </a:lnTo>
                <a:lnTo>
                  <a:pt x="301493" y="14613"/>
                </a:lnTo>
                <a:lnTo>
                  <a:pt x="294010" y="19926"/>
                </a:lnTo>
                <a:lnTo>
                  <a:pt x="362201" y="19926"/>
                </a:lnTo>
                <a:lnTo>
                  <a:pt x="349590" y="11417"/>
                </a:lnTo>
                <a:lnTo>
                  <a:pt x="328752" y="7200"/>
                </a:lnTo>
                <a:close/>
              </a:path>
            </a:pathLst>
          </a:custGeom>
          <a:solidFill>
            <a:srgbClr val="A8F00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 txBox="1"/>
          <p:nvPr/>
        </p:nvSpPr>
        <p:spPr>
          <a:xfrm>
            <a:off x="587375" y="2678112"/>
            <a:ext cx="4566285" cy="63627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1065" b="1">
                <a:solidFill>
                  <a:srgbClr val="D7E5D8"/>
                </a:solidFill>
                <a:latin typeface="Trebuchet MS"/>
                <a:cs typeface="Trebuchet MS"/>
              </a:rPr>
              <a:t>OKR</a:t>
            </a:r>
            <a:endParaRPr sz="16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170"/>
              </a:spcBef>
            </a:pP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Community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edition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foǐ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 developeǐs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and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testing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enviǐonments.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5819775" y="2152649"/>
            <a:ext cx="428625" cy="257175"/>
          </a:xfrm>
          <a:custGeom>
            <a:avLst/>
            <a:gdLst/>
            <a:ahLst/>
            <a:cxnLst/>
            <a:rect l="l" t="t" r="r" b="b"/>
            <a:pathLst>
              <a:path w="428625" h="257175">
                <a:moveTo>
                  <a:pt x="139306" y="192887"/>
                </a:moveTo>
                <a:lnTo>
                  <a:pt x="32143" y="192887"/>
                </a:lnTo>
                <a:lnTo>
                  <a:pt x="19636" y="195413"/>
                </a:lnTo>
                <a:lnTo>
                  <a:pt x="9418" y="202301"/>
                </a:lnTo>
                <a:lnTo>
                  <a:pt x="2527" y="212518"/>
                </a:lnTo>
                <a:lnTo>
                  <a:pt x="28" y="224891"/>
                </a:lnTo>
                <a:lnTo>
                  <a:pt x="0" y="225031"/>
                </a:lnTo>
                <a:lnTo>
                  <a:pt x="2527" y="237538"/>
                </a:lnTo>
                <a:lnTo>
                  <a:pt x="9418" y="247756"/>
                </a:lnTo>
                <a:lnTo>
                  <a:pt x="19636" y="254647"/>
                </a:lnTo>
                <a:lnTo>
                  <a:pt x="32143" y="257175"/>
                </a:lnTo>
                <a:lnTo>
                  <a:pt x="139306" y="257175"/>
                </a:lnTo>
                <a:lnTo>
                  <a:pt x="151813" y="254647"/>
                </a:lnTo>
                <a:lnTo>
                  <a:pt x="162031" y="247756"/>
                </a:lnTo>
                <a:lnTo>
                  <a:pt x="168922" y="237538"/>
                </a:lnTo>
                <a:lnTo>
                  <a:pt x="169283" y="235750"/>
                </a:lnTo>
                <a:lnTo>
                  <a:pt x="26250" y="235750"/>
                </a:lnTo>
                <a:lnTo>
                  <a:pt x="21437" y="230924"/>
                </a:lnTo>
                <a:lnTo>
                  <a:pt x="21437" y="219138"/>
                </a:lnTo>
                <a:lnTo>
                  <a:pt x="26250" y="214312"/>
                </a:lnTo>
                <a:lnTo>
                  <a:pt x="169284" y="214312"/>
                </a:lnTo>
                <a:lnTo>
                  <a:pt x="168922" y="212518"/>
                </a:lnTo>
                <a:lnTo>
                  <a:pt x="162031" y="202301"/>
                </a:lnTo>
                <a:lnTo>
                  <a:pt x="151813" y="195413"/>
                </a:lnTo>
                <a:lnTo>
                  <a:pt x="139306" y="192887"/>
                </a:lnTo>
                <a:close/>
              </a:path>
              <a:path w="428625" h="257175">
                <a:moveTo>
                  <a:pt x="201088" y="169710"/>
                </a:moveTo>
                <a:lnTo>
                  <a:pt x="139903" y="169710"/>
                </a:lnTo>
                <a:lnTo>
                  <a:pt x="180162" y="175196"/>
                </a:lnTo>
                <a:lnTo>
                  <a:pt x="199071" y="208236"/>
                </a:lnTo>
                <a:lnTo>
                  <a:pt x="226612" y="234168"/>
                </a:lnTo>
                <a:lnTo>
                  <a:pt x="260897" y="251109"/>
                </a:lnTo>
                <a:lnTo>
                  <a:pt x="300037" y="257175"/>
                </a:lnTo>
                <a:lnTo>
                  <a:pt x="350079" y="247066"/>
                </a:lnTo>
                <a:lnTo>
                  <a:pt x="366861" y="235750"/>
                </a:lnTo>
                <a:lnTo>
                  <a:pt x="293001" y="235750"/>
                </a:lnTo>
                <a:lnTo>
                  <a:pt x="286029" y="235051"/>
                </a:lnTo>
                <a:lnTo>
                  <a:pt x="246354" y="221589"/>
                </a:lnTo>
                <a:lnTo>
                  <a:pt x="214845" y="193967"/>
                </a:lnTo>
                <a:lnTo>
                  <a:pt x="203733" y="176098"/>
                </a:lnTo>
                <a:lnTo>
                  <a:pt x="201088" y="169710"/>
                </a:lnTo>
                <a:close/>
              </a:path>
              <a:path w="428625" h="257175">
                <a:moveTo>
                  <a:pt x="169284" y="214312"/>
                </a:moveTo>
                <a:lnTo>
                  <a:pt x="145199" y="214312"/>
                </a:lnTo>
                <a:lnTo>
                  <a:pt x="150025" y="219138"/>
                </a:lnTo>
                <a:lnTo>
                  <a:pt x="150025" y="230924"/>
                </a:lnTo>
                <a:lnTo>
                  <a:pt x="145199" y="235750"/>
                </a:lnTo>
                <a:lnTo>
                  <a:pt x="169283" y="235750"/>
                </a:lnTo>
                <a:lnTo>
                  <a:pt x="171450" y="225031"/>
                </a:lnTo>
                <a:lnTo>
                  <a:pt x="169284" y="214312"/>
                </a:lnTo>
                <a:close/>
              </a:path>
              <a:path w="428625" h="257175">
                <a:moveTo>
                  <a:pt x="366879" y="21437"/>
                </a:moveTo>
                <a:lnTo>
                  <a:pt x="307073" y="21437"/>
                </a:lnTo>
                <a:lnTo>
                  <a:pt x="314045" y="22110"/>
                </a:lnTo>
                <a:lnTo>
                  <a:pt x="327837" y="24853"/>
                </a:lnTo>
                <a:lnTo>
                  <a:pt x="365417" y="43395"/>
                </a:lnTo>
                <a:lnTo>
                  <a:pt x="393039" y="74904"/>
                </a:lnTo>
                <a:lnTo>
                  <a:pt x="406514" y="114579"/>
                </a:lnTo>
                <a:lnTo>
                  <a:pt x="407095" y="120484"/>
                </a:lnTo>
                <a:lnTo>
                  <a:pt x="407081" y="136829"/>
                </a:lnTo>
                <a:lnTo>
                  <a:pt x="406657" y="141142"/>
                </a:lnTo>
                <a:lnTo>
                  <a:pt x="406634" y="141376"/>
                </a:lnTo>
                <a:lnTo>
                  <a:pt x="406514" y="142595"/>
                </a:lnTo>
                <a:lnTo>
                  <a:pt x="403758" y="156400"/>
                </a:lnTo>
                <a:lnTo>
                  <a:pt x="401780" y="162915"/>
                </a:lnTo>
                <a:lnTo>
                  <a:pt x="401726" y="163093"/>
                </a:lnTo>
                <a:lnTo>
                  <a:pt x="380784" y="199377"/>
                </a:lnTo>
                <a:lnTo>
                  <a:pt x="347548" y="224891"/>
                </a:lnTo>
                <a:lnTo>
                  <a:pt x="307073" y="235750"/>
                </a:lnTo>
                <a:lnTo>
                  <a:pt x="366861" y="235750"/>
                </a:lnTo>
                <a:lnTo>
                  <a:pt x="390953" y="219503"/>
                </a:lnTo>
                <a:lnTo>
                  <a:pt x="418516" y="178629"/>
                </a:lnTo>
                <a:lnTo>
                  <a:pt x="428625" y="128587"/>
                </a:lnTo>
                <a:lnTo>
                  <a:pt x="418516" y="78545"/>
                </a:lnTo>
                <a:lnTo>
                  <a:pt x="390953" y="37671"/>
                </a:lnTo>
                <a:lnTo>
                  <a:pt x="366879" y="21437"/>
                </a:lnTo>
                <a:close/>
              </a:path>
              <a:path w="428625" h="257175">
                <a:moveTo>
                  <a:pt x="107962" y="64300"/>
                </a:moveTo>
                <a:lnTo>
                  <a:pt x="71526" y="64300"/>
                </a:lnTo>
                <a:lnTo>
                  <a:pt x="109169" y="91681"/>
                </a:lnTo>
                <a:lnTo>
                  <a:pt x="94767" y="93624"/>
                </a:lnTo>
                <a:lnTo>
                  <a:pt x="82661" y="97628"/>
                </a:lnTo>
                <a:lnTo>
                  <a:pt x="73004" y="105405"/>
                </a:lnTo>
                <a:lnTo>
                  <a:pt x="66612" y="116032"/>
                </a:lnTo>
                <a:lnTo>
                  <a:pt x="64300" y="128587"/>
                </a:lnTo>
                <a:lnTo>
                  <a:pt x="66612" y="141142"/>
                </a:lnTo>
                <a:lnTo>
                  <a:pt x="73004" y="151769"/>
                </a:lnTo>
                <a:lnTo>
                  <a:pt x="82661" y="159546"/>
                </a:lnTo>
                <a:lnTo>
                  <a:pt x="94767" y="163550"/>
                </a:lnTo>
                <a:lnTo>
                  <a:pt x="109169" y="165493"/>
                </a:lnTo>
                <a:lnTo>
                  <a:pt x="71526" y="192887"/>
                </a:lnTo>
                <a:lnTo>
                  <a:pt x="107962" y="192887"/>
                </a:lnTo>
                <a:lnTo>
                  <a:pt x="139903" y="169710"/>
                </a:lnTo>
                <a:lnTo>
                  <a:pt x="201088" y="169710"/>
                </a:lnTo>
                <a:lnTo>
                  <a:pt x="198348" y="163093"/>
                </a:lnTo>
                <a:lnTo>
                  <a:pt x="196316" y="156400"/>
                </a:lnTo>
                <a:lnTo>
                  <a:pt x="195578" y="152704"/>
                </a:lnTo>
                <a:lnTo>
                  <a:pt x="173723" y="152704"/>
                </a:lnTo>
                <a:lnTo>
                  <a:pt x="90817" y="141376"/>
                </a:lnTo>
                <a:lnTo>
                  <a:pt x="85845" y="135623"/>
                </a:lnTo>
                <a:lnTo>
                  <a:pt x="85845" y="121551"/>
                </a:lnTo>
                <a:lnTo>
                  <a:pt x="90817" y="115798"/>
                </a:lnTo>
                <a:lnTo>
                  <a:pt x="173723" y="104609"/>
                </a:lnTo>
                <a:lnTo>
                  <a:pt x="195552" y="104609"/>
                </a:lnTo>
                <a:lnTo>
                  <a:pt x="196316" y="100787"/>
                </a:lnTo>
                <a:lnTo>
                  <a:pt x="198294" y="94259"/>
                </a:lnTo>
                <a:lnTo>
                  <a:pt x="198348" y="94081"/>
                </a:lnTo>
                <a:lnTo>
                  <a:pt x="201088" y="87464"/>
                </a:lnTo>
                <a:lnTo>
                  <a:pt x="139839" y="87464"/>
                </a:lnTo>
                <a:lnTo>
                  <a:pt x="107962" y="64300"/>
                </a:lnTo>
                <a:close/>
              </a:path>
              <a:path w="428625" h="257175">
                <a:moveTo>
                  <a:pt x="305727" y="85725"/>
                </a:moveTo>
                <a:lnTo>
                  <a:pt x="294347" y="85725"/>
                </a:lnTo>
                <a:lnTo>
                  <a:pt x="288886" y="86817"/>
                </a:lnTo>
                <a:lnTo>
                  <a:pt x="258267" y="117436"/>
                </a:lnTo>
                <a:lnTo>
                  <a:pt x="257175" y="123012"/>
                </a:lnTo>
                <a:lnTo>
                  <a:pt x="257175" y="134264"/>
                </a:lnTo>
                <a:lnTo>
                  <a:pt x="258201" y="139407"/>
                </a:lnTo>
                <a:lnTo>
                  <a:pt x="258267" y="139738"/>
                </a:lnTo>
                <a:lnTo>
                  <a:pt x="262521" y="150025"/>
                </a:lnTo>
                <a:lnTo>
                  <a:pt x="262610" y="150241"/>
                </a:lnTo>
                <a:lnTo>
                  <a:pt x="265709" y="154876"/>
                </a:lnTo>
                <a:lnTo>
                  <a:pt x="273748" y="162915"/>
                </a:lnTo>
                <a:lnTo>
                  <a:pt x="278384" y="166014"/>
                </a:lnTo>
                <a:lnTo>
                  <a:pt x="288886" y="170357"/>
                </a:lnTo>
                <a:lnTo>
                  <a:pt x="294347" y="171450"/>
                </a:lnTo>
                <a:lnTo>
                  <a:pt x="305727" y="171450"/>
                </a:lnTo>
                <a:lnTo>
                  <a:pt x="337464" y="150241"/>
                </a:lnTo>
                <a:lnTo>
                  <a:pt x="337553" y="150025"/>
                </a:lnTo>
                <a:lnTo>
                  <a:pt x="297192" y="150025"/>
                </a:lnTo>
                <a:lnTo>
                  <a:pt x="294462" y="149479"/>
                </a:lnTo>
                <a:lnTo>
                  <a:pt x="278612" y="131432"/>
                </a:lnTo>
                <a:lnTo>
                  <a:pt x="278612" y="125742"/>
                </a:lnTo>
                <a:lnTo>
                  <a:pt x="297192" y="107162"/>
                </a:lnTo>
                <a:lnTo>
                  <a:pt x="337558" y="107162"/>
                </a:lnTo>
                <a:lnTo>
                  <a:pt x="337464" y="106934"/>
                </a:lnTo>
                <a:lnTo>
                  <a:pt x="334365" y="102298"/>
                </a:lnTo>
                <a:lnTo>
                  <a:pt x="326326" y="94259"/>
                </a:lnTo>
                <a:lnTo>
                  <a:pt x="321691" y="91160"/>
                </a:lnTo>
                <a:lnTo>
                  <a:pt x="311188" y="86817"/>
                </a:lnTo>
                <a:lnTo>
                  <a:pt x="305727" y="85725"/>
                </a:lnTo>
                <a:close/>
              </a:path>
              <a:path w="428625" h="257175">
                <a:moveTo>
                  <a:pt x="195552" y="104609"/>
                </a:moveTo>
                <a:lnTo>
                  <a:pt x="173723" y="104609"/>
                </a:lnTo>
                <a:lnTo>
                  <a:pt x="172250" y="112382"/>
                </a:lnTo>
                <a:lnTo>
                  <a:pt x="171450" y="120484"/>
                </a:lnTo>
                <a:lnTo>
                  <a:pt x="171450" y="136829"/>
                </a:lnTo>
                <a:lnTo>
                  <a:pt x="172250" y="144932"/>
                </a:lnTo>
                <a:lnTo>
                  <a:pt x="173723" y="152704"/>
                </a:lnTo>
                <a:lnTo>
                  <a:pt x="195578" y="152704"/>
                </a:lnTo>
                <a:lnTo>
                  <a:pt x="193560" y="142595"/>
                </a:lnTo>
                <a:lnTo>
                  <a:pt x="193004" y="136829"/>
                </a:lnTo>
                <a:lnTo>
                  <a:pt x="192990" y="120484"/>
                </a:lnTo>
                <a:lnTo>
                  <a:pt x="193420" y="116032"/>
                </a:lnTo>
                <a:lnTo>
                  <a:pt x="193533" y="114858"/>
                </a:lnTo>
                <a:lnTo>
                  <a:pt x="193560" y="114579"/>
                </a:lnTo>
                <a:lnTo>
                  <a:pt x="195552" y="104609"/>
                </a:lnTo>
                <a:close/>
              </a:path>
              <a:path w="428625" h="257175">
                <a:moveTo>
                  <a:pt x="337558" y="107162"/>
                </a:moveTo>
                <a:lnTo>
                  <a:pt x="302882" y="107162"/>
                </a:lnTo>
                <a:lnTo>
                  <a:pt x="305612" y="107696"/>
                </a:lnTo>
                <a:lnTo>
                  <a:pt x="310857" y="109880"/>
                </a:lnTo>
                <a:lnTo>
                  <a:pt x="321475" y="125742"/>
                </a:lnTo>
                <a:lnTo>
                  <a:pt x="321475" y="131432"/>
                </a:lnTo>
                <a:lnTo>
                  <a:pt x="302882" y="150025"/>
                </a:lnTo>
                <a:lnTo>
                  <a:pt x="337553" y="150025"/>
                </a:lnTo>
                <a:lnTo>
                  <a:pt x="341807" y="139738"/>
                </a:lnTo>
                <a:lnTo>
                  <a:pt x="342900" y="134264"/>
                </a:lnTo>
                <a:lnTo>
                  <a:pt x="342900" y="123012"/>
                </a:lnTo>
                <a:lnTo>
                  <a:pt x="342658" y="121691"/>
                </a:lnTo>
                <a:lnTo>
                  <a:pt x="341871" y="117754"/>
                </a:lnTo>
                <a:lnTo>
                  <a:pt x="341807" y="117436"/>
                </a:lnTo>
                <a:lnTo>
                  <a:pt x="337558" y="107162"/>
                </a:lnTo>
                <a:close/>
              </a:path>
              <a:path w="428625" h="257175">
                <a:moveTo>
                  <a:pt x="300037" y="0"/>
                </a:moveTo>
                <a:lnTo>
                  <a:pt x="260896" y="6065"/>
                </a:lnTo>
                <a:lnTo>
                  <a:pt x="226602" y="23006"/>
                </a:lnTo>
                <a:lnTo>
                  <a:pt x="199039" y="48938"/>
                </a:lnTo>
                <a:lnTo>
                  <a:pt x="180086" y="81978"/>
                </a:lnTo>
                <a:lnTo>
                  <a:pt x="139839" y="87464"/>
                </a:lnTo>
                <a:lnTo>
                  <a:pt x="201088" y="87464"/>
                </a:lnTo>
                <a:lnTo>
                  <a:pt x="203733" y="81076"/>
                </a:lnTo>
                <a:lnTo>
                  <a:pt x="207035" y="74904"/>
                </a:lnTo>
                <a:lnTo>
                  <a:pt x="234657" y="43395"/>
                </a:lnTo>
                <a:lnTo>
                  <a:pt x="272237" y="24853"/>
                </a:lnTo>
                <a:lnTo>
                  <a:pt x="293001" y="21437"/>
                </a:lnTo>
                <a:lnTo>
                  <a:pt x="366879" y="21437"/>
                </a:lnTo>
                <a:lnTo>
                  <a:pt x="350079" y="10108"/>
                </a:lnTo>
                <a:lnTo>
                  <a:pt x="300037" y="0"/>
                </a:lnTo>
                <a:close/>
              </a:path>
              <a:path w="428625" h="257175">
                <a:moveTo>
                  <a:pt x="139306" y="0"/>
                </a:moveTo>
                <a:lnTo>
                  <a:pt x="32143" y="0"/>
                </a:lnTo>
                <a:lnTo>
                  <a:pt x="19636" y="2527"/>
                </a:lnTo>
                <a:lnTo>
                  <a:pt x="9418" y="9418"/>
                </a:lnTo>
                <a:lnTo>
                  <a:pt x="2527" y="19636"/>
                </a:lnTo>
                <a:lnTo>
                  <a:pt x="0" y="32143"/>
                </a:lnTo>
                <a:lnTo>
                  <a:pt x="2527" y="44658"/>
                </a:lnTo>
                <a:lnTo>
                  <a:pt x="9418" y="54879"/>
                </a:lnTo>
                <a:lnTo>
                  <a:pt x="19636" y="61772"/>
                </a:lnTo>
                <a:lnTo>
                  <a:pt x="32143" y="64300"/>
                </a:lnTo>
                <a:lnTo>
                  <a:pt x="139306" y="64300"/>
                </a:lnTo>
                <a:lnTo>
                  <a:pt x="151813" y="61772"/>
                </a:lnTo>
                <a:lnTo>
                  <a:pt x="162031" y="54879"/>
                </a:lnTo>
                <a:lnTo>
                  <a:pt x="168922" y="44658"/>
                </a:lnTo>
                <a:lnTo>
                  <a:pt x="169177" y="43395"/>
                </a:lnTo>
                <a:lnTo>
                  <a:pt x="169285" y="42862"/>
                </a:lnTo>
                <a:lnTo>
                  <a:pt x="26250" y="42862"/>
                </a:lnTo>
                <a:lnTo>
                  <a:pt x="21437" y="38036"/>
                </a:lnTo>
                <a:lnTo>
                  <a:pt x="21437" y="26250"/>
                </a:lnTo>
                <a:lnTo>
                  <a:pt x="26250" y="21437"/>
                </a:lnTo>
                <a:lnTo>
                  <a:pt x="169286" y="21437"/>
                </a:lnTo>
                <a:lnTo>
                  <a:pt x="168922" y="19636"/>
                </a:lnTo>
                <a:lnTo>
                  <a:pt x="162031" y="9418"/>
                </a:lnTo>
                <a:lnTo>
                  <a:pt x="151813" y="2527"/>
                </a:lnTo>
                <a:lnTo>
                  <a:pt x="139306" y="0"/>
                </a:lnTo>
                <a:close/>
              </a:path>
              <a:path w="428625" h="257175">
                <a:moveTo>
                  <a:pt x="169286" y="21437"/>
                </a:moveTo>
                <a:lnTo>
                  <a:pt x="145199" y="21437"/>
                </a:lnTo>
                <a:lnTo>
                  <a:pt x="150025" y="26250"/>
                </a:lnTo>
                <a:lnTo>
                  <a:pt x="150025" y="38036"/>
                </a:lnTo>
                <a:lnTo>
                  <a:pt x="145199" y="42862"/>
                </a:lnTo>
                <a:lnTo>
                  <a:pt x="169285" y="42862"/>
                </a:lnTo>
                <a:lnTo>
                  <a:pt x="171421" y="32283"/>
                </a:lnTo>
                <a:lnTo>
                  <a:pt x="171450" y="32143"/>
                </a:lnTo>
                <a:lnTo>
                  <a:pt x="169286" y="21437"/>
                </a:lnTo>
                <a:close/>
              </a:path>
            </a:pathLst>
          </a:custGeom>
          <a:solidFill>
            <a:srgbClr val="A8F00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 txBox="1"/>
          <p:nvPr/>
        </p:nvSpPr>
        <p:spPr>
          <a:xfrm>
            <a:off x="5809462" y="2678112"/>
            <a:ext cx="4422140" cy="63627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515" b="1">
                <a:solidFill>
                  <a:srgbClr val="D7E5D8"/>
                </a:solidFill>
                <a:latin typeface="Trebuchet MS"/>
                <a:cs typeface="Trebuchet MS"/>
              </a:rPr>
              <a:t>Co⭲lai⭲er</a:t>
            </a:r>
            <a:r>
              <a:rPr dirty="0" sz="1650" spc="2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10" b="1">
                <a:solidFill>
                  <a:srgbClr val="D7E5D8"/>
                </a:solidFill>
                <a:latin typeface="Trebuchet MS"/>
                <a:cs typeface="Trebuchet MS"/>
              </a:rPr>
              <a:t>LlalĒorfi</a:t>
            </a:r>
            <a:endParaRPr sz="16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170"/>
              </a:spcBef>
            </a:pP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Enteǐpǐise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edition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with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full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suppoǐt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and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advanced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featuǐes.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600075" y="3759999"/>
            <a:ext cx="428625" cy="300355"/>
          </a:xfrm>
          <a:custGeom>
            <a:avLst/>
            <a:gdLst/>
            <a:ahLst/>
            <a:cxnLst/>
            <a:rect l="l" t="t" r="r" b="b"/>
            <a:pathLst>
              <a:path w="428625" h="300354">
                <a:moveTo>
                  <a:pt x="182166" y="0"/>
                </a:moveTo>
                <a:lnTo>
                  <a:pt x="137426" y="8784"/>
                </a:lnTo>
                <a:lnTo>
                  <a:pt x="100567" y="32807"/>
                </a:lnTo>
                <a:lnTo>
                  <a:pt x="75072" y="68569"/>
                </a:lnTo>
                <a:lnTo>
                  <a:pt x="64427" y="112572"/>
                </a:lnTo>
                <a:lnTo>
                  <a:pt x="38538" y="126473"/>
                </a:lnTo>
                <a:lnTo>
                  <a:pt x="18149" y="147281"/>
                </a:lnTo>
                <a:lnTo>
                  <a:pt x="4792" y="173491"/>
                </a:lnTo>
                <a:lnTo>
                  <a:pt x="0" y="203593"/>
                </a:lnTo>
                <a:lnTo>
                  <a:pt x="7581" y="241123"/>
                </a:lnTo>
                <a:lnTo>
                  <a:pt x="28253" y="271780"/>
                </a:lnTo>
                <a:lnTo>
                  <a:pt x="58909" y="292454"/>
                </a:lnTo>
                <a:lnTo>
                  <a:pt x="96441" y="300037"/>
                </a:lnTo>
                <a:lnTo>
                  <a:pt x="342900" y="300037"/>
                </a:lnTo>
                <a:lnTo>
                  <a:pt x="376269" y="293300"/>
                </a:lnTo>
                <a:lnTo>
                  <a:pt x="398073" y="278599"/>
                </a:lnTo>
                <a:lnTo>
                  <a:pt x="96441" y="278599"/>
                </a:lnTo>
                <a:lnTo>
                  <a:pt x="67230" y="272709"/>
                </a:lnTo>
                <a:lnTo>
                  <a:pt x="43389" y="256641"/>
                </a:lnTo>
                <a:lnTo>
                  <a:pt x="27321" y="232801"/>
                </a:lnTo>
                <a:lnTo>
                  <a:pt x="21431" y="203593"/>
                </a:lnTo>
                <a:lnTo>
                  <a:pt x="25075" y="180676"/>
                </a:lnTo>
                <a:lnTo>
                  <a:pt x="25152" y="180191"/>
                </a:lnTo>
                <a:lnTo>
                  <a:pt x="35528" y="159807"/>
                </a:lnTo>
                <a:lnTo>
                  <a:pt x="51380" y="143618"/>
                </a:lnTo>
                <a:lnTo>
                  <a:pt x="71526" y="132803"/>
                </a:lnTo>
                <a:lnTo>
                  <a:pt x="79762" y="129921"/>
                </a:lnTo>
                <a:lnTo>
                  <a:pt x="85457" y="122288"/>
                </a:lnTo>
                <a:lnTo>
                  <a:pt x="94519" y="77510"/>
                </a:lnTo>
                <a:lnTo>
                  <a:pt x="145558" y="28609"/>
                </a:lnTo>
                <a:lnTo>
                  <a:pt x="182166" y="21424"/>
                </a:lnTo>
                <a:lnTo>
                  <a:pt x="248519" y="21424"/>
                </a:lnTo>
                <a:lnTo>
                  <a:pt x="237316" y="13666"/>
                </a:lnTo>
                <a:lnTo>
                  <a:pt x="211040" y="3559"/>
                </a:lnTo>
                <a:lnTo>
                  <a:pt x="182166" y="0"/>
                </a:lnTo>
                <a:close/>
              </a:path>
              <a:path w="428625" h="300354">
                <a:moveTo>
                  <a:pt x="363018" y="64287"/>
                </a:moveTo>
                <a:lnTo>
                  <a:pt x="310753" y="64287"/>
                </a:lnTo>
                <a:lnTo>
                  <a:pt x="331974" y="68569"/>
                </a:lnTo>
                <a:lnTo>
                  <a:pt x="331721" y="68569"/>
                </a:lnTo>
                <a:lnTo>
                  <a:pt x="348642" y="79976"/>
                </a:lnTo>
                <a:lnTo>
                  <a:pt x="360122" y="97007"/>
                </a:lnTo>
                <a:lnTo>
                  <a:pt x="364331" y="117868"/>
                </a:lnTo>
                <a:lnTo>
                  <a:pt x="364331" y="123024"/>
                </a:lnTo>
                <a:lnTo>
                  <a:pt x="363592" y="127914"/>
                </a:lnTo>
                <a:lnTo>
                  <a:pt x="362322" y="132600"/>
                </a:lnTo>
                <a:lnTo>
                  <a:pt x="361563" y="139907"/>
                </a:lnTo>
                <a:lnTo>
                  <a:pt x="363240" y="146878"/>
                </a:lnTo>
                <a:lnTo>
                  <a:pt x="367104" y="152921"/>
                </a:lnTo>
                <a:lnTo>
                  <a:pt x="372903" y="157441"/>
                </a:lnTo>
                <a:lnTo>
                  <a:pt x="386878" y="167410"/>
                </a:lnTo>
                <a:lnTo>
                  <a:pt x="397707" y="180676"/>
                </a:lnTo>
                <a:lnTo>
                  <a:pt x="404708" y="196543"/>
                </a:lnTo>
                <a:lnTo>
                  <a:pt x="407193" y="214312"/>
                </a:lnTo>
                <a:lnTo>
                  <a:pt x="402139" y="239327"/>
                </a:lnTo>
                <a:lnTo>
                  <a:pt x="388357" y="259762"/>
                </a:lnTo>
                <a:lnTo>
                  <a:pt x="367920" y="273544"/>
                </a:lnTo>
                <a:lnTo>
                  <a:pt x="342900" y="278599"/>
                </a:lnTo>
                <a:lnTo>
                  <a:pt x="398073" y="278599"/>
                </a:lnTo>
                <a:lnTo>
                  <a:pt x="403517" y="274929"/>
                </a:lnTo>
                <a:lnTo>
                  <a:pt x="421888" y="247680"/>
                </a:lnTo>
                <a:lnTo>
                  <a:pt x="428625" y="214312"/>
                </a:lnTo>
                <a:lnTo>
                  <a:pt x="425301" y="190605"/>
                </a:lnTo>
                <a:lnTo>
                  <a:pt x="415949" y="169444"/>
                </a:lnTo>
                <a:lnTo>
                  <a:pt x="401498" y="151763"/>
                </a:lnTo>
                <a:lnTo>
                  <a:pt x="382879" y="138493"/>
                </a:lnTo>
                <a:lnTo>
                  <a:pt x="384755" y="131927"/>
                </a:lnTo>
                <a:lnTo>
                  <a:pt x="385762" y="125031"/>
                </a:lnTo>
                <a:lnTo>
                  <a:pt x="385762" y="117868"/>
                </a:lnTo>
                <a:lnTo>
                  <a:pt x="379871" y="88655"/>
                </a:lnTo>
                <a:lnTo>
                  <a:pt x="363802" y="64816"/>
                </a:lnTo>
                <a:lnTo>
                  <a:pt x="363018" y="64287"/>
                </a:lnTo>
                <a:close/>
              </a:path>
              <a:path w="428625" h="300354">
                <a:moveTo>
                  <a:pt x="248519" y="21424"/>
                </a:moveTo>
                <a:lnTo>
                  <a:pt x="182166" y="21424"/>
                </a:lnTo>
                <a:lnTo>
                  <a:pt x="205793" y="24335"/>
                </a:lnTo>
                <a:lnTo>
                  <a:pt x="227286" y="32600"/>
                </a:lnTo>
                <a:lnTo>
                  <a:pt x="245943" y="45524"/>
                </a:lnTo>
                <a:lnTo>
                  <a:pt x="261059" y="62407"/>
                </a:lnTo>
                <a:lnTo>
                  <a:pt x="266450" y="67727"/>
                </a:lnTo>
                <a:lnTo>
                  <a:pt x="273139" y="70797"/>
                </a:lnTo>
                <a:lnTo>
                  <a:pt x="280469" y="71432"/>
                </a:lnTo>
                <a:lnTo>
                  <a:pt x="287779" y="69443"/>
                </a:lnTo>
                <a:lnTo>
                  <a:pt x="294679" y="66167"/>
                </a:lnTo>
                <a:lnTo>
                  <a:pt x="302447" y="64287"/>
                </a:lnTo>
                <a:lnTo>
                  <a:pt x="363018" y="64287"/>
                </a:lnTo>
                <a:lnTo>
                  <a:pt x="341946" y="50088"/>
                </a:lnTo>
                <a:lnTo>
                  <a:pt x="278606" y="50088"/>
                </a:lnTo>
                <a:lnTo>
                  <a:pt x="260126" y="29462"/>
                </a:lnTo>
                <a:lnTo>
                  <a:pt x="248519" y="21424"/>
                </a:lnTo>
                <a:close/>
              </a:path>
              <a:path w="428625" h="300354">
                <a:moveTo>
                  <a:pt x="310753" y="42862"/>
                </a:moveTo>
                <a:lnTo>
                  <a:pt x="302235" y="43341"/>
                </a:lnTo>
                <a:lnTo>
                  <a:pt x="294000" y="44742"/>
                </a:lnTo>
                <a:lnTo>
                  <a:pt x="286105" y="47009"/>
                </a:lnTo>
                <a:lnTo>
                  <a:pt x="278606" y="50088"/>
                </a:lnTo>
                <a:lnTo>
                  <a:pt x="341946" y="50088"/>
                </a:lnTo>
                <a:lnTo>
                  <a:pt x="339961" y="48751"/>
                </a:lnTo>
                <a:lnTo>
                  <a:pt x="310753" y="42862"/>
                </a:lnTo>
                <a:close/>
              </a:path>
            </a:pathLst>
          </a:custGeom>
          <a:solidFill>
            <a:srgbClr val="A8F00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 txBox="1"/>
          <p:nvPr/>
        </p:nvSpPr>
        <p:spPr>
          <a:xfrm>
            <a:off x="587375" y="4306887"/>
            <a:ext cx="3580765" cy="63627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340" b="1">
                <a:solidFill>
                  <a:srgbClr val="D7E5D8"/>
                </a:solidFill>
                <a:latin typeface="Trebuchet MS"/>
                <a:cs typeface="Trebuchet MS"/>
              </a:rPr>
              <a:t>O⭲li⭲e</a:t>
            </a:r>
            <a:endParaRPr sz="16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170"/>
              </a:spcBef>
            </a:pPr>
            <a:r>
              <a:rPr dirty="0" sz="1350" spc="105">
                <a:solidFill>
                  <a:srgbClr val="D7E5D8"/>
                </a:solidFill>
                <a:latin typeface="Calibri"/>
                <a:cs typeface="Calibri"/>
              </a:rPr>
              <a:t>SaaS</a:t>
            </a:r>
            <a:r>
              <a:rPr dirty="0" sz="1350" spc="-2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offeǐing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by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Red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90">
                <a:solidFill>
                  <a:srgbClr val="D7E5D8"/>
                </a:solidFill>
                <a:latin typeface="Calibri"/>
                <a:cs typeface="Calibri"/>
              </a:rPr>
              <a:t>Hat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foǐ</a:t>
            </a:r>
            <a:r>
              <a:rPr dirty="0" sz="1350" spc="-2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quick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deployment.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9" name="object 9" descr=""/>
          <p:cNvSpPr/>
          <p:nvPr/>
        </p:nvSpPr>
        <p:spPr>
          <a:xfrm>
            <a:off x="5819775" y="3722484"/>
            <a:ext cx="428625" cy="375285"/>
          </a:xfrm>
          <a:custGeom>
            <a:avLst/>
            <a:gdLst/>
            <a:ahLst/>
            <a:cxnLst/>
            <a:rect l="l" t="t" r="r" b="b"/>
            <a:pathLst>
              <a:path w="428625" h="375285">
                <a:moveTo>
                  <a:pt x="375043" y="0"/>
                </a:moveTo>
                <a:lnTo>
                  <a:pt x="53581" y="0"/>
                </a:lnTo>
                <a:lnTo>
                  <a:pt x="32741" y="4216"/>
                </a:lnTo>
                <a:lnTo>
                  <a:pt x="15708" y="15708"/>
                </a:lnTo>
                <a:lnTo>
                  <a:pt x="4216" y="32741"/>
                </a:lnTo>
                <a:lnTo>
                  <a:pt x="0" y="53581"/>
                </a:lnTo>
                <a:lnTo>
                  <a:pt x="0" y="107162"/>
                </a:lnTo>
                <a:lnTo>
                  <a:pt x="4216" y="128002"/>
                </a:lnTo>
                <a:lnTo>
                  <a:pt x="15708" y="145035"/>
                </a:lnTo>
                <a:lnTo>
                  <a:pt x="32741" y="156527"/>
                </a:lnTo>
                <a:lnTo>
                  <a:pt x="53581" y="160743"/>
                </a:lnTo>
                <a:lnTo>
                  <a:pt x="375043" y="160743"/>
                </a:lnTo>
                <a:lnTo>
                  <a:pt x="395883" y="156527"/>
                </a:lnTo>
                <a:lnTo>
                  <a:pt x="412916" y="145035"/>
                </a:lnTo>
                <a:lnTo>
                  <a:pt x="420398" y="133946"/>
                </a:lnTo>
                <a:lnTo>
                  <a:pt x="53581" y="133946"/>
                </a:lnTo>
                <a:lnTo>
                  <a:pt x="43141" y="131846"/>
                </a:lnTo>
                <a:lnTo>
                  <a:pt x="34624" y="126112"/>
                </a:lnTo>
                <a:lnTo>
                  <a:pt x="28887" y="117600"/>
                </a:lnTo>
                <a:lnTo>
                  <a:pt x="26784" y="107162"/>
                </a:lnTo>
                <a:lnTo>
                  <a:pt x="26784" y="53581"/>
                </a:lnTo>
                <a:lnTo>
                  <a:pt x="28887" y="43143"/>
                </a:lnTo>
                <a:lnTo>
                  <a:pt x="34624" y="34631"/>
                </a:lnTo>
                <a:lnTo>
                  <a:pt x="43141" y="28897"/>
                </a:lnTo>
                <a:lnTo>
                  <a:pt x="53581" y="26797"/>
                </a:lnTo>
                <a:lnTo>
                  <a:pt x="420398" y="26797"/>
                </a:lnTo>
                <a:lnTo>
                  <a:pt x="412916" y="15708"/>
                </a:lnTo>
                <a:lnTo>
                  <a:pt x="395883" y="4216"/>
                </a:lnTo>
                <a:lnTo>
                  <a:pt x="375043" y="0"/>
                </a:lnTo>
                <a:close/>
              </a:path>
              <a:path w="428625" h="375285">
                <a:moveTo>
                  <a:pt x="420398" y="26797"/>
                </a:moveTo>
                <a:lnTo>
                  <a:pt x="375043" y="26797"/>
                </a:lnTo>
                <a:lnTo>
                  <a:pt x="385483" y="28897"/>
                </a:lnTo>
                <a:lnTo>
                  <a:pt x="394000" y="34631"/>
                </a:lnTo>
                <a:lnTo>
                  <a:pt x="399737" y="43143"/>
                </a:lnTo>
                <a:lnTo>
                  <a:pt x="401840" y="53581"/>
                </a:lnTo>
                <a:lnTo>
                  <a:pt x="401840" y="107162"/>
                </a:lnTo>
                <a:lnTo>
                  <a:pt x="399737" y="117600"/>
                </a:lnTo>
                <a:lnTo>
                  <a:pt x="394000" y="126112"/>
                </a:lnTo>
                <a:lnTo>
                  <a:pt x="385483" y="131846"/>
                </a:lnTo>
                <a:lnTo>
                  <a:pt x="375043" y="133946"/>
                </a:lnTo>
                <a:lnTo>
                  <a:pt x="420398" y="133946"/>
                </a:lnTo>
                <a:lnTo>
                  <a:pt x="424408" y="128002"/>
                </a:lnTo>
                <a:lnTo>
                  <a:pt x="428625" y="107162"/>
                </a:lnTo>
                <a:lnTo>
                  <a:pt x="428625" y="53581"/>
                </a:lnTo>
                <a:lnTo>
                  <a:pt x="424408" y="32741"/>
                </a:lnTo>
                <a:lnTo>
                  <a:pt x="420398" y="26797"/>
                </a:lnTo>
                <a:close/>
              </a:path>
              <a:path w="428625" h="375285">
                <a:moveTo>
                  <a:pt x="277253" y="60286"/>
                </a:moveTo>
                <a:lnTo>
                  <a:pt x="271919" y="60286"/>
                </a:lnTo>
                <a:lnTo>
                  <a:pt x="269354" y="60782"/>
                </a:lnTo>
                <a:lnTo>
                  <a:pt x="254495" y="77711"/>
                </a:lnTo>
                <a:lnTo>
                  <a:pt x="254495" y="83032"/>
                </a:lnTo>
                <a:lnTo>
                  <a:pt x="271919" y="100469"/>
                </a:lnTo>
                <a:lnTo>
                  <a:pt x="277253" y="100469"/>
                </a:lnTo>
                <a:lnTo>
                  <a:pt x="294678" y="83032"/>
                </a:lnTo>
                <a:lnTo>
                  <a:pt x="294678" y="77711"/>
                </a:lnTo>
                <a:lnTo>
                  <a:pt x="277253" y="60286"/>
                </a:lnTo>
                <a:close/>
              </a:path>
              <a:path w="428625" h="375285">
                <a:moveTo>
                  <a:pt x="344220" y="60286"/>
                </a:moveTo>
                <a:lnTo>
                  <a:pt x="338899" y="60286"/>
                </a:lnTo>
                <a:lnTo>
                  <a:pt x="336334" y="60782"/>
                </a:lnTo>
                <a:lnTo>
                  <a:pt x="321475" y="77711"/>
                </a:lnTo>
                <a:lnTo>
                  <a:pt x="321475" y="83032"/>
                </a:lnTo>
                <a:lnTo>
                  <a:pt x="338899" y="100469"/>
                </a:lnTo>
                <a:lnTo>
                  <a:pt x="344220" y="100469"/>
                </a:lnTo>
                <a:lnTo>
                  <a:pt x="361657" y="83032"/>
                </a:lnTo>
                <a:lnTo>
                  <a:pt x="361657" y="77711"/>
                </a:lnTo>
                <a:lnTo>
                  <a:pt x="344220" y="60286"/>
                </a:lnTo>
                <a:close/>
              </a:path>
              <a:path w="428625" h="375285">
                <a:moveTo>
                  <a:pt x="375043" y="214312"/>
                </a:moveTo>
                <a:lnTo>
                  <a:pt x="53581" y="214312"/>
                </a:lnTo>
                <a:lnTo>
                  <a:pt x="32741" y="218528"/>
                </a:lnTo>
                <a:lnTo>
                  <a:pt x="15708" y="230020"/>
                </a:lnTo>
                <a:lnTo>
                  <a:pt x="4216" y="247054"/>
                </a:lnTo>
                <a:lnTo>
                  <a:pt x="0" y="267893"/>
                </a:lnTo>
                <a:lnTo>
                  <a:pt x="0" y="321475"/>
                </a:lnTo>
                <a:lnTo>
                  <a:pt x="4216" y="342314"/>
                </a:lnTo>
                <a:lnTo>
                  <a:pt x="15708" y="359348"/>
                </a:lnTo>
                <a:lnTo>
                  <a:pt x="32741" y="370840"/>
                </a:lnTo>
                <a:lnTo>
                  <a:pt x="53581" y="375056"/>
                </a:lnTo>
                <a:lnTo>
                  <a:pt x="375043" y="375056"/>
                </a:lnTo>
                <a:lnTo>
                  <a:pt x="395883" y="370840"/>
                </a:lnTo>
                <a:lnTo>
                  <a:pt x="412916" y="359348"/>
                </a:lnTo>
                <a:lnTo>
                  <a:pt x="420398" y="348259"/>
                </a:lnTo>
                <a:lnTo>
                  <a:pt x="53581" y="348259"/>
                </a:lnTo>
                <a:lnTo>
                  <a:pt x="43141" y="346158"/>
                </a:lnTo>
                <a:lnTo>
                  <a:pt x="34624" y="340425"/>
                </a:lnTo>
                <a:lnTo>
                  <a:pt x="28887" y="331912"/>
                </a:lnTo>
                <a:lnTo>
                  <a:pt x="26784" y="321475"/>
                </a:lnTo>
                <a:lnTo>
                  <a:pt x="26784" y="267893"/>
                </a:lnTo>
                <a:lnTo>
                  <a:pt x="28887" y="257456"/>
                </a:lnTo>
                <a:lnTo>
                  <a:pt x="34624" y="248943"/>
                </a:lnTo>
                <a:lnTo>
                  <a:pt x="43141" y="243210"/>
                </a:lnTo>
                <a:lnTo>
                  <a:pt x="53581" y="241109"/>
                </a:lnTo>
                <a:lnTo>
                  <a:pt x="420398" y="241109"/>
                </a:lnTo>
                <a:lnTo>
                  <a:pt x="412916" y="230020"/>
                </a:lnTo>
                <a:lnTo>
                  <a:pt x="395883" y="218528"/>
                </a:lnTo>
                <a:lnTo>
                  <a:pt x="375043" y="214312"/>
                </a:lnTo>
                <a:close/>
              </a:path>
              <a:path w="428625" h="375285">
                <a:moveTo>
                  <a:pt x="420398" y="241109"/>
                </a:moveTo>
                <a:lnTo>
                  <a:pt x="375043" y="241109"/>
                </a:lnTo>
                <a:lnTo>
                  <a:pt x="385483" y="243210"/>
                </a:lnTo>
                <a:lnTo>
                  <a:pt x="394000" y="248943"/>
                </a:lnTo>
                <a:lnTo>
                  <a:pt x="399737" y="257456"/>
                </a:lnTo>
                <a:lnTo>
                  <a:pt x="401840" y="267893"/>
                </a:lnTo>
                <a:lnTo>
                  <a:pt x="401840" y="321475"/>
                </a:lnTo>
                <a:lnTo>
                  <a:pt x="399737" y="331912"/>
                </a:lnTo>
                <a:lnTo>
                  <a:pt x="394000" y="340425"/>
                </a:lnTo>
                <a:lnTo>
                  <a:pt x="385483" y="346158"/>
                </a:lnTo>
                <a:lnTo>
                  <a:pt x="375043" y="348259"/>
                </a:lnTo>
                <a:lnTo>
                  <a:pt x="420398" y="348259"/>
                </a:lnTo>
                <a:lnTo>
                  <a:pt x="424408" y="342314"/>
                </a:lnTo>
                <a:lnTo>
                  <a:pt x="428625" y="321475"/>
                </a:lnTo>
                <a:lnTo>
                  <a:pt x="428625" y="267893"/>
                </a:lnTo>
                <a:lnTo>
                  <a:pt x="424408" y="247054"/>
                </a:lnTo>
                <a:lnTo>
                  <a:pt x="420398" y="241109"/>
                </a:lnTo>
                <a:close/>
              </a:path>
              <a:path w="428625" h="375285">
                <a:moveTo>
                  <a:pt x="277253" y="274599"/>
                </a:moveTo>
                <a:lnTo>
                  <a:pt x="271919" y="274599"/>
                </a:lnTo>
                <a:lnTo>
                  <a:pt x="269354" y="275094"/>
                </a:lnTo>
                <a:lnTo>
                  <a:pt x="254495" y="292023"/>
                </a:lnTo>
                <a:lnTo>
                  <a:pt x="254495" y="297345"/>
                </a:lnTo>
                <a:lnTo>
                  <a:pt x="271919" y="314782"/>
                </a:lnTo>
                <a:lnTo>
                  <a:pt x="277253" y="314782"/>
                </a:lnTo>
                <a:lnTo>
                  <a:pt x="294678" y="297345"/>
                </a:lnTo>
                <a:lnTo>
                  <a:pt x="294678" y="292023"/>
                </a:lnTo>
                <a:lnTo>
                  <a:pt x="277253" y="274599"/>
                </a:lnTo>
                <a:close/>
              </a:path>
              <a:path w="428625" h="375285">
                <a:moveTo>
                  <a:pt x="344220" y="274599"/>
                </a:moveTo>
                <a:lnTo>
                  <a:pt x="338899" y="274599"/>
                </a:lnTo>
                <a:lnTo>
                  <a:pt x="336334" y="275094"/>
                </a:lnTo>
                <a:lnTo>
                  <a:pt x="321475" y="292023"/>
                </a:lnTo>
                <a:lnTo>
                  <a:pt x="321475" y="297345"/>
                </a:lnTo>
                <a:lnTo>
                  <a:pt x="338899" y="314782"/>
                </a:lnTo>
                <a:lnTo>
                  <a:pt x="344220" y="314782"/>
                </a:lnTo>
                <a:lnTo>
                  <a:pt x="361657" y="297345"/>
                </a:lnTo>
                <a:lnTo>
                  <a:pt x="361657" y="292023"/>
                </a:lnTo>
                <a:lnTo>
                  <a:pt x="344220" y="274599"/>
                </a:lnTo>
                <a:close/>
              </a:path>
            </a:pathLst>
          </a:custGeom>
          <a:solidFill>
            <a:srgbClr val="A8F00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 txBox="1"/>
          <p:nvPr/>
        </p:nvSpPr>
        <p:spPr>
          <a:xfrm>
            <a:off x="5809462" y="4306887"/>
            <a:ext cx="4187825" cy="912494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750" b="1">
                <a:solidFill>
                  <a:srgbClr val="D7E5D8"/>
                </a:solidFill>
                <a:latin typeface="Trebuchet MS"/>
                <a:cs typeface="Trebuchet MS"/>
              </a:rPr>
              <a:t>Redicaled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615"/>
              </a:spcBef>
            </a:pP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Managed</a:t>
            </a:r>
            <a:r>
              <a:rPr dirty="0" sz="1350" spc="-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clusteǐs</a:t>
            </a:r>
            <a:r>
              <a:rPr dirty="0" sz="1350" spc="-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foǐ</a:t>
            </a:r>
            <a:r>
              <a:rPr dirty="0" sz="1350" spc="-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oǐganizations</a:t>
            </a:r>
            <a:r>
              <a:rPr dirty="0" sz="1350" spc="-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ǐequiǐing</a:t>
            </a:r>
            <a:r>
              <a:rPr dirty="0" sz="1350" spc="-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dedicated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infǐastǐuctuǐe.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11" name="object 11" descr="">
            <a:hlinkClick r:id="rId2"/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80244" y="5926073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1430000" cy="7029450"/>
          </a:xfrm>
          <a:custGeom>
            <a:avLst/>
            <a:gdLst/>
            <a:ahLst/>
            <a:cxnLst/>
            <a:rect l="l" t="t" r="r" b="b"/>
            <a:pathLst>
              <a:path w="11430000" h="7029450">
                <a:moveTo>
                  <a:pt x="11430000" y="0"/>
                </a:moveTo>
                <a:lnTo>
                  <a:pt x="0" y="0"/>
                </a:lnTo>
                <a:lnTo>
                  <a:pt x="0" y="7029450"/>
                </a:lnTo>
                <a:lnTo>
                  <a:pt x="11430000" y="7029450"/>
                </a:lnTo>
                <a:lnTo>
                  <a:pt x="11430000" y="0"/>
                </a:lnTo>
                <a:close/>
              </a:path>
            </a:pathLst>
          </a:custGeom>
          <a:solidFill>
            <a:srgbClr val="151F24">
              <a:alpha val="948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1170"/>
              <a:t>Control</a:t>
            </a:r>
            <a:r>
              <a:rPr dirty="0" spc="60"/>
              <a:t> </a:t>
            </a:r>
            <a:r>
              <a:rPr dirty="0" spc="1360"/>
              <a:t>Plane</a:t>
            </a:r>
            <a:r>
              <a:rPr dirty="0" spc="60"/>
              <a:t> </a:t>
            </a:r>
            <a:r>
              <a:rPr dirty="0" spc="1100"/>
              <a:t>Architecture</a:t>
            </a:r>
          </a:p>
        </p:txBody>
      </p:sp>
      <p:sp>
        <p:nvSpPr>
          <p:cNvPr id="4" name="object 4" descr=""/>
          <p:cNvSpPr/>
          <p:nvPr/>
        </p:nvSpPr>
        <p:spPr>
          <a:xfrm>
            <a:off x="638175" y="2695574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0"/>
                </a:moveTo>
                <a:lnTo>
                  <a:pt x="24785" y="0"/>
                </a:lnTo>
                <a:lnTo>
                  <a:pt x="21139" y="723"/>
                </a:lnTo>
                <a:lnTo>
                  <a:pt x="0" y="24790"/>
                </a:lnTo>
                <a:lnTo>
                  <a:pt x="0" y="32372"/>
                </a:lnTo>
                <a:lnTo>
                  <a:pt x="24785" y="57150"/>
                </a:lnTo>
                <a:lnTo>
                  <a:pt x="32364" y="57150"/>
                </a:lnTo>
                <a:lnTo>
                  <a:pt x="57150" y="32372"/>
                </a:lnTo>
                <a:lnTo>
                  <a:pt x="57150" y="28575"/>
                </a:lnTo>
                <a:lnTo>
                  <a:pt x="57150" y="24790"/>
                </a:lnTo>
                <a:lnTo>
                  <a:pt x="36010" y="723"/>
                </a:lnTo>
                <a:lnTo>
                  <a:pt x="32364" y="0"/>
                </a:lnTo>
                <a:close/>
              </a:path>
            </a:pathLst>
          </a:custGeom>
          <a:solidFill>
            <a:srgbClr val="D7E5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638175" y="3028949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0"/>
                </a:moveTo>
                <a:lnTo>
                  <a:pt x="24785" y="0"/>
                </a:lnTo>
                <a:lnTo>
                  <a:pt x="21139" y="723"/>
                </a:lnTo>
                <a:lnTo>
                  <a:pt x="0" y="24790"/>
                </a:lnTo>
                <a:lnTo>
                  <a:pt x="0" y="32372"/>
                </a:lnTo>
                <a:lnTo>
                  <a:pt x="24785" y="57150"/>
                </a:lnTo>
                <a:lnTo>
                  <a:pt x="32364" y="57150"/>
                </a:lnTo>
                <a:lnTo>
                  <a:pt x="57150" y="32372"/>
                </a:lnTo>
                <a:lnTo>
                  <a:pt x="57150" y="28575"/>
                </a:lnTo>
                <a:lnTo>
                  <a:pt x="57150" y="24790"/>
                </a:lnTo>
                <a:lnTo>
                  <a:pt x="36010" y="723"/>
                </a:lnTo>
                <a:lnTo>
                  <a:pt x="32364" y="0"/>
                </a:lnTo>
                <a:close/>
              </a:path>
            </a:pathLst>
          </a:custGeom>
          <a:solidFill>
            <a:srgbClr val="D7E5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638175" y="3362324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0"/>
                </a:moveTo>
                <a:lnTo>
                  <a:pt x="24785" y="0"/>
                </a:lnTo>
                <a:lnTo>
                  <a:pt x="21139" y="723"/>
                </a:lnTo>
                <a:lnTo>
                  <a:pt x="0" y="24790"/>
                </a:lnTo>
                <a:lnTo>
                  <a:pt x="0" y="32372"/>
                </a:lnTo>
                <a:lnTo>
                  <a:pt x="24785" y="57150"/>
                </a:lnTo>
                <a:lnTo>
                  <a:pt x="32364" y="57150"/>
                </a:lnTo>
                <a:lnTo>
                  <a:pt x="57150" y="32372"/>
                </a:lnTo>
                <a:lnTo>
                  <a:pt x="57150" y="28575"/>
                </a:lnTo>
                <a:lnTo>
                  <a:pt x="57150" y="24790"/>
                </a:lnTo>
                <a:lnTo>
                  <a:pt x="36010" y="723"/>
                </a:lnTo>
                <a:lnTo>
                  <a:pt x="32364" y="0"/>
                </a:lnTo>
                <a:close/>
              </a:path>
            </a:pathLst>
          </a:custGeom>
          <a:solidFill>
            <a:srgbClr val="D7E5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638175" y="3695699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64" y="0"/>
                </a:moveTo>
                <a:lnTo>
                  <a:pt x="24785" y="0"/>
                </a:lnTo>
                <a:lnTo>
                  <a:pt x="21139" y="723"/>
                </a:lnTo>
                <a:lnTo>
                  <a:pt x="0" y="24790"/>
                </a:lnTo>
                <a:lnTo>
                  <a:pt x="0" y="32372"/>
                </a:lnTo>
                <a:lnTo>
                  <a:pt x="24785" y="57150"/>
                </a:lnTo>
                <a:lnTo>
                  <a:pt x="32364" y="57150"/>
                </a:lnTo>
                <a:lnTo>
                  <a:pt x="57150" y="32372"/>
                </a:lnTo>
                <a:lnTo>
                  <a:pt x="57150" y="28575"/>
                </a:lnTo>
                <a:lnTo>
                  <a:pt x="57150" y="24790"/>
                </a:lnTo>
                <a:lnTo>
                  <a:pt x="36010" y="723"/>
                </a:lnTo>
                <a:lnTo>
                  <a:pt x="32364" y="0"/>
                </a:lnTo>
                <a:close/>
              </a:path>
            </a:pathLst>
          </a:custGeom>
          <a:solidFill>
            <a:srgbClr val="D7E5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 txBox="1"/>
          <p:nvPr/>
        </p:nvSpPr>
        <p:spPr>
          <a:xfrm>
            <a:off x="587375" y="1411287"/>
            <a:ext cx="4730750" cy="24079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760" b="1">
                <a:solidFill>
                  <a:srgbClr val="F0F4F1"/>
                </a:solidFill>
                <a:latin typeface="Trebuchet MS"/>
                <a:cs typeface="Trebuchet MS"/>
              </a:rPr>
              <a:t>The</a:t>
            </a:r>
            <a:r>
              <a:rPr dirty="0" sz="1650" spc="30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1650" spc="585" b="1">
                <a:solidFill>
                  <a:srgbClr val="F0F4F1"/>
                </a:solidFill>
                <a:latin typeface="Trebuchet MS"/>
                <a:cs typeface="Trebuchet MS"/>
              </a:rPr>
              <a:t>Brain</a:t>
            </a:r>
            <a:r>
              <a:rPr dirty="0" sz="1650" spc="35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1650" spc="484" b="1">
                <a:solidFill>
                  <a:srgbClr val="F0F4F1"/>
                </a:solidFill>
                <a:latin typeface="Trebuchet MS"/>
                <a:cs typeface="Trebuchet MS"/>
              </a:rPr>
              <a:t>oĒ</a:t>
            </a:r>
            <a:r>
              <a:rPr dirty="0" sz="1650" spc="35" b="1">
                <a:solidFill>
                  <a:srgbClr val="F0F4F1"/>
                </a:solidFill>
                <a:latin typeface="Trebuchet MS"/>
                <a:cs typeface="Trebuchet MS"/>
              </a:rPr>
              <a:t> </a:t>
            </a:r>
            <a:r>
              <a:rPr dirty="0" sz="1650" spc="625" b="1">
                <a:solidFill>
                  <a:srgbClr val="F0F4F1"/>
                </a:solidFill>
                <a:latin typeface="Trebuchet MS"/>
                <a:cs typeface="Trebuchet MS"/>
              </a:rPr>
              <a:t>OpenShiĒt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1140"/>
              </a:spcBef>
            </a:pP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When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you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say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30">
                <a:solidFill>
                  <a:srgbClr val="D7E5D8"/>
                </a:solidFill>
                <a:latin typeface="Calibri"/>
                <a:cs typeface="Calibri"/>
              </a:rPr>
              <a:t>"I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want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5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ǐeplicas,"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the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Contǐol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Plane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ǐemembeǐs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that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ǐequest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and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ensuǐes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it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happens.</a:t>
            </a:r>
            <a:endParaRPr sz="1350">
              <a:latin typeface="Calibri"/>
              <a:cs typeface="Calibri"/>
            </a:endParaRPr>
          </a:p>
          <a:p>
            <a:pPr marL="286385" marR="663575">
              <a:lnSpc>
                <a:spcPct val="162000"/>
              </a:lnSpc>
              <a:spcBef>
                <a:spcPts val="750"/>
              </a:spcBef>
            </a:pP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API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Seǐveǐ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90">
                <a:solidFill>
                  <a:srgbClr val="D7E5D8"/>
                </a:solidFill>
                <a:latin typeface="Calibri"/>
                <a:cs typeface="Calibri"/>
              </a:rPr>
              <a:t>acts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90">
                <a:solidFill>
                  <a:srgbClr val="D7E5D8"/>
                </a:solidFill>
                <a:latin typeface="Calibri"/>
                <a:cs typeface="Calibri"/>
              </a:rPr>
              <a:t>as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the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fǐont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dooǐ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foǐ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all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commands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etcd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seǐves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90">
                <a:solidFill>
                  <a:srgbClr val="D7E5D8"/>
                </a:solidFill>
                <a:latin typeface="Calibri"/>
                <a:cs typeface="Calibri"/>
              </a:rPr>
              <a:t>as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the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clusteǐ</a:t>
            </a:r>
            <a:r>
              <a:rPr dirty="0" sz="1350" spc="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database</a:t>
            </a:r>
            <a:endParaRPr sz="1350">
              <a:latin typeface="Calibri"/>
              <a:cs typeface="Calibri"/>
            </a:endParaRPr>
          </a:p>
          <a:p>
            <a:pPr marL="286385" marR="1245870">
              <a:lnSpc>
                <a:spcPct val="162000"/>
              </a:lnSpc>
            </a:pP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Contǐolleǐ</a:t>
            </a:r>
            <a:r>
              <a:rPr dirty="0" sz="1350" spc="-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Manageǐ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enfoǐces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desiǐed</a:t>
            </a:r>
            <a:r>
              <a:rPr dirty="0" sz="1350" spc="-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state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Scheduleǐ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decides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optimal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pod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placement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9" name="object 9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34075" y="1457324"/>
            <a:ext cx="4905374" cy="4905375"/>
          </a:xfrm>
          <a:prstGeom prst="rect">
            <a:avLst/>
          </a:prstGeom>
        </p:spPr>
      </p:pic>
      <p:pic>
        <p:nvPicPr>
          <p:cNvPr id="10" name="object 10" descr="">
            <a:hlinkClick r:id="rId3"/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80244" y="6520433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53"/>
            <a:ext cx="4286250" cy="643864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873625" y="996950"/>
            <a:ext cx="5554980" cy="1606550"/>
          </a:xfrm>
          <a:prstGeom prst="rect"/>
        </p:spPr>
        <p:txBody>
          <a:bodyPr wrap="square" lIns="0" tIns="6350" rIns="0" bIns="0" rtlCol="0" vert="horz">
            <a:spAutoFit/>
          </a:bodyPr>
          <a:lstStyle/>
          <a:p>
            <a:pPr marL="12700" marR="5080">
              <a:lnSpc>
                <a:spcPts val="4200"/>
              </a:lnSpc>
              <a:spcBef>
                <a:spcPts val="50"/>
              </a:spcBef>
            </a:pPr>
            <a:r>
              <a:rPr dirty="0" spc="1345"/>
              <a:t>Worker</a:t>
            </a:r>
            <a:r>
              <a:rPr dirty="0" spc="45"/>
              <a:t> </a:t>
            </a:r>
            <a:r>
              <a:rPr dirty="0" spc="1639"/>
              <a:t>Nodes</a:t>
            </a:r>
            <a:r>
              <a:rPr dirty="0" spc="45"/>
              <a:t> </a:t>
            </a:r>
            <a:r>
              <a:rPr dirty="0" spc="1695"/>
              <a:t>&amp; </a:t>
            </a:r>
            <a:r>
              <a:rPr dirty="0" spc="1225"/>
              <a:t>OpenShiĒt </a:t>
            </a:r>
            <a:r>
              <a:rPr dirty="0" spc="1180"/>
              <a:t>Additions</a:t>
            </a:r>
          </a:p>
        </p:txBody>
      </p:sp>
      <p:grpSp>
        <p:nvGrpSpPr>
          <p:cNvPr id="4" name="object 4" descr=""/>
          <p:cNvGrpSpPr/>
          <p:nvPr/>
        </p:nvGrpSpPr>
        <p:grpSpPr>
          <a:xfrm>
            <a:off x="4880967" y="2880716"/>
            <a:ext cx="868044" cy="2540000"/>
            <a:chOff x="4880967" y="2880716"/>
            <a:chExt cx="868044" cy="2540000"/>
          </a:xfrm>
        </p:grpSpPr>
        <p:sp>
          <p:nvSpPr>
            <p:cNvPr id="5" name="object 5" descr=""/>
            <p:cNvSpPr/>
            <p:nvPr/>
          </p:nvSpPr>
          <p:spPr>
            <a:xfrm>
              <a:off x="4886325" y="2886074"/>
              <a:ext cx="857250" cy="1262380"/>
            </a:xfrm>
            <a:custGeom>
              <a:avLst/>
              <a:gdLst/>
              <a:ahLst/>
              <a:cxnLst/>
              <a:rect l="l" t="t" r="r" b="b"/>
              <a:pathLst>
                <a:path w="857250" h="1262379">
                  <a:moveTo>
                    <a:pt x="857250" y="0"/>
                  </a:moveTo>
                  <a:lnTo>
                    <a:pt x="428625" y="171450"/>
                  </a:lnTo>
                  <a:lnTo>
                    <a:pt x="0" y="0"/>
                  </a:lnTo>
                  <a:lnTo>
                    <a:pt x="0" y="1090764"/>
                  </a:lnTo>
                  <a:lnTo>
                    <a:pt x="428625" y="1262214"/>
                  </a:lnTo>
                  <a:lnTo>
                    <a:pt x="857250" y="1090764"/>
                  </a:lnTo>
                  <a:lnTo>
                    <a:pt x="857250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4886325" y="2886074"/>
              <a:ext cx="857250" cy="1262380"/>
            </a:xfrm>
            <a:custGeom>
              <a:avLst/>
              <a:gdLst/>
              <a:ahLst/>
              <a:cxnLst/>
              <a:rect l="l" t="t" r="r" b="b"/>
              <a:pathLst>
                <a:path w="857250" h="1262379">
                  <a:moveTo>
                    <a:pt x="0" y="1090764"/>
                  </a:moveTo>
                  <a:lnTo>
                    <a:pt x="428625" y="1262214"/>
                  </a:lnTo>
                  <a:lnTo>
                    <a:pt x="857250" y="1090764"/>
                  </a:lnTo>
                  <a:lnTo>
                    <a:pt x="857250" y="0"/>
                  </a:lnTo>
                  <a:lnTo>
                    <a:pt x="428625" y="171450"/>
                  </a:lnTo>
                  <a:lnTo>
                    <a:pt x="0" y="0"/>
                  </a:lnTo>
                  <a:lnTo>
                    <a:pt x="0" y="1090764"/>
                  </a:lnTo>
                  <a:close/>
                </a:path>
              </a:pathLst>
            </a:custGeom>
            <a:ln w="1071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5207203" y="3390899"/>
              <a:ext cx="225425" cy="257175"/>
            </a:xfrm>
            <a:custGeom>
              <a:avLst/>
              <a:gdLst/>
              <a:ahLst/>
              <a:cxnLst/>
              <a:rect l="l" t="t" r="r" b="b"/>
              <a:pathLst>
                <a:path w="225425" h="257175">
                  <a:moveTo>
                    <a:pt x="189255" y="72326"/>
                  </a:moveTo>
                  <a:lnTo>
                    <a:pt x="35763" y="72326"/>
                  </a:lnTo>
                  <a:lnTo>
                    <a:pt x="32143" y="75946"/>
                  </a:lnTo>
                  <a:lnTo>
                    <a:pt x="32143" y="84785"/>
                  </a:lnTo>
                  <a:lnTo>
                    <a:pt x="35763" y="88404"/>
                  </a:lnTo>
                  <a:lnTo>
                    <a:pt x="189255" y="88404"/>
                  </a:lnTo>
                  <a:lnTo>
                    <a:pt x="192874" y="84785"/>
                  </a:lnTo>
                  <a:lnTo>
                    <a:pt x="192874" y="75946"/>
                  </a:lnTo>
                  <a:lnTo>
                    <a:pt x="189255" y="72326"/>
                  </a:lnTo>
                  <a:close/>
                </a:path>
                <a:path w="225425" h="257175">
                  <a:moveTo>
                    <a:pt x="128231" y="0"/>
                  </a:moveTo>
                  <a:lnTo>
                    <a:pt x="96786" y="0"/>
                  </a:lnTo>
                  <a:lnTo>
                    <a:pt x="90411" y="5372"/>
                  </a:lnTo>
                  <a:lnTo>
                    <a:pt x="88798" y="12560"/>
                  </a:lnTo>
                  <a:lnTo>
                    <a:pt x="72439" y="22064"/>
                  </a:lnTo>
                  <a:lnTo>
                    <a:pt x="59604" y="35809"/>
                  </a:lnTo>
                  <a:lnTo>
                    <a:pt x="51222" y="52870"/>
                  </a:lnTo>
                  <a:lnTo>
                    <a:pt x="48221" y="72326"/>
                  </a:lnTo>
                  <a:lnTo>
                    <a:pt x="64287" y="72326"/>
                  </a:lnTo>
                  <a:lnTo>
                    <a:pt x="66024" y="59447"/>
                  </a:lnTo>
                  <a:lnTo>
                    <a:pt x="70927" y="47872"/>
                  </a:lnTo>
                  <a:lnTo>
                    <a:pt x="78544" y="38079"/>
                  </a:lnTo>
                  <a:lnTo>
                    <a:pt x="88404" y="30543"/>
                  </a:lnTo>
                  <a:lnTo>
                    <a:pt x="104470" y="30543"/>
                  </a:lnTo>
                  <a:lnTo>
                    <a:pt x="104470" y="16078"/>
                  </a:lnTo>
                  <a:lnTo>
                    <a:pt x="142277" y="16078"/>
                  </a:lnTo>
                  <a:lnTo>
                    <a:pt x="136220" y="12560"/>
                  </a:lnTo>
                  <a:lnTo>
                    <a:pt x="134607" y="5372"/>
                  </a:lnTo>
                  <a:lnTo>
                    <a:pt x="128231" y="0"/>
                  </a:lnTo>
                  <a:close/>
                </a:path>
                <a:path w="225425" h="257175">
                  <a:moveTo>
                    <a:pt x="160506" y="30543"/>
                  </a:moveTo>
                  <a:lnTo>
                    <a:pt x="136613" y="30543"/>
                  </a:lnTo>
                  <a:lnTo>
                    <a:pt x="146468" y="38079"/>
                  </a:lnTo>
                  <a:lnTo>
                    <a:pt x="154082" y="47872"/>
                  </a:lnTo>
                  <a:lnTo>
                    <a:pt x="158991" y="59447"/>
                  </a:lnTo>
                  <a:lnTo>
                    <a:pt x="160731" y="72326"/>
                  </a:lnTo>
                  <a:lnTo>
                    <a:pt x="176809" y="72326"/>
                  </a:lnTo>
                  <a:lnTo>
                    <a:pt x="173808" y="52870"/>
                  </a:lnTo>
                  <a:lnTo>
                    <a:pt x="165425" y="35809"/>
                  </a:lnTo>
                  <a:lnTo>
                    <a:pt x="160506" y="30543"/>
                  </a:lnTo>
                  <a:close/>
                </a:path>
                <a:path w="225425" h="257175">
                  <a:moveTo>
                    <a:pt x="104470" y="30543"/>
                  </a:moveTo>
                  <a:lnTo>
                    <a:pt x="88404" y="30543"/>
                  </a:lnTo>
                  <a:lnTo>
                    <a:pt x="88404" y="44602"/>
                  </a:lnTo>
                  <a:lnTo>
                    <a:pt x="92011" y="48221"/>
                  </a:lnTo>
                  <a:lnTo>
                    <a:pt x="100850" y="48221"/>
                  </a:lnTo>
                  <a:lnTo>
                    <a:pt x="104470" y="44602"/>
                  </a:lnTo>
                  <a:lnTo>
                    <a:pt x="104470" y="30543"/>
                  </a:lnTo>
                  <a:close/>
                </a:path>
                <a:path w="225425" h="257175">
                  <a:moveTo>
                    <a:pt x="142277" y="16078"/>
                  </a:moveTo>
                  <a:lnTo>
                    <a:pt x="120548" y="16078"/>
                  </a:lnTo>
                  <a:lnTo>
                    <a:pt x="120548" y="44602"/>
                  </a:lnTo>
                  <a:lnTo>
                    <a:pt x="124167" y="48221"/>
                  </a:lnTo>
                  <a:lnTo>
                    <a:pt x="133007" y="48221"/>
                  </a:lnTo>
                  <a:lnTo>
                    <a:pt x="136613" y="44602"/>
                  </a:lnTo>
                  <a:lnTo>
                    <a:pt x="136613" y="30543"/>
                  </a:lnTo>
                  <a:lnTo>
                    <a:pt x="160506" y="30543"/>
                  </a:lnTo>
                  <a:lnTo>
                    <a:pt x="152586" y="22064"/>
                  </a:lnTo>
                  <a:lnTo>
                    <a:pt x="142277" y="16078"/>
                  </a:lnTo>
                  <a:close/>
                </a:path>
                <a:path w="225425" h="257175">
                  <a:moveTo>
                    <a:pt x="64947" y="104482"/>
                  </a:moveTo>
                  <a:lnTo>
                    <a:pt x="48717" y="104482"/>
                  </a:lnTo>
                  <a:lnTo>
                    <a:pt x="55743" y="126639"/>
                  </a:lnTo>
                  <a:lnTo>
                    <a:pt x="69797" y="144489"/>
                  </a:lnTo>
                  <a:lnTo>
                    <a:pt x="89259" y="156398"/>
                  </a:lnTo>
                  <a:lnTo>
                    <a:pt x="112509" y="160731"/>
                  </a:lnTo>
                  <a:lnTo>
                    <a:pt x="135758" y="156398"/>
                  </a:lnTo>
                  <a:lnTo>
                    <a:pt x="154933" y="144665"/>
                  </a:lnTo>
                  <a:lnTo>
                    <a:pt x="112509" y="144665"/>
                  </a:lnTo>
                  <a:lnTo>
                    <a:pt x="95524" y="141592"/>
                  </a:lnTo>
                  <a:lnTo>
                    <a:pt x="81189" y="133122"/>
                  </a:lnTo>
                  <a:lnTo>
                    <a:pt x="70623" y="120378"/>
                  </a:lnTo>
                  <a:lnTo>
                    <a:pt x="64947" y="104482"/>
                  </a:lnTo>
                  <a:close/>
                </a:path>
                <a:path w="225425" h="257175">
                  <a:moveTo>
                    <a:pt x="176301" y="104482"/>
                  </a:moveTo>
                  <a:lnTo>
                    <a:pt x="160070" y="104482"/>
                  </a:lnTo>
                  <a:lnTo>
                    <a:pt x="154393" y="120378"/>
                  </a:lnTo>
                  <a:lnTo>
                    <a:pt x="143824" y="133122"/>
                  </a:lnTo>
                  <a:lnTo>
                    <a:pt x="129488" y="141592"/>
                  </a:lnTo>
                  <a:lnTo>
                    <a:pt x="112509" y="144665"/>
                  </a:lnTo>
                  <a:lnTo>
                    <a:pt x="154933" y="144665"/>
                  </a:lnTo>
                  <a:lnTo>
                    <a:pt x="155220" y="144489"/>
                  </a:lnTo>
                  <a:lnTo>
                    <a:pt x="169275" y="126639"/>
                  </a:lnTo>
                  <a:lnTo>
                    <a:pt x="176301" y="104482"/>
                  </a:lnTo>
                  <a:close/>
                </a:path>
                <a:path w="225425" h="257175">
                  <a:moveTo>
                    <a:pt x="157518" y="176809"/>
                  </a:moveTo>
                  <a:lnTo>
                    <a:pt x="67500" y="176809"/>
                  </a:lnTo>
                  <a:lnTo>
                    <a:pt x="41228" y="182116"/>
                  </a:lnTo>
                  <a:lnTo>
                    <a:pt x="19740" y="196635"/>
                  </a:lnTo>
                  <a:lnTo>
                    <a:pt x="5305" y="218048"/>
                  </a:lnTo>
                  <a:lnTo>
                    <a:pt x="0" y="244322"/>
                  </a:lnTo>
                  <a:lnTo>
                    <a:pt x="0" y="251396"/>
                  </a:lnTo>
                  <a:lnTo>
                    <a:pt x="5765" y="257175"/>
                  </a:lnTo>
                  <a:lnTo>
                    <a:pt x="219252" y="257175"/>
                  </a:lnTo>
                  <a:lnTo>
                    <a:pt x="225018" y="251396"/>
                  </a:lnTo>
                  <a:lnTo>
                    <a:pt x="225018" y="244322"/>
                  </a:lnTo>
                  <a:lnTo>
                    <a:pt x="224367" y="241096"/>
                  </a:lnTo>
                  <a:lnTo>
                    <a:pt x="16167" y="241096"/>
                  </a:lnTo>
                  <a:lnTo>
                    <a:pt x="21048" y="222210"/>
                  </a:lnTo>
                  <a:lnTo>
                    <a:pt x="32213" y="206900"/>
                  </a:lnTo>
                  <a:lnTo>
                    <a:pt x="48188" y="196635"/>
                  </a:lnTo>
                  <a:lnTo>
                    <a:pt x="67500" y="192887"/>
                  </a:lnTo>
                  <a:lnTo>
                    <a:pt x="199759" y="192887"/>
                  </a:lnTo>
                  <a:lnTo>
                    <a:pt x="183790" y="182116"/>
                  </a:lnTo>
                  <a:lnTo>
                    <a:pt x="157518" y="176809"/>
                  </a:lnTo>
                  <a:close/>
                </a:path>
                <a:path w="225425" h="257175">
                  <a:moveTo>
                    <a:pt x="199759" y="192887"/>
                  </a:moveTo>
                  <a:lnTo>
                    <a:pt x="157518" y="192887"/>
                  </a:lnTo>
                  <a:lnTo>
                    <a:pt x="176829" y="196635"/>
                  </a:lnTo>
                  <a:lnTo>
                    <a:pt x="192805" y="206900"/>
                  </a:lnTo>
                  <a:lnTo>
                    <a:pt x="203970" y="222210"/>
                  </a:lnTo>
                  <a:lnTo>
                    <a:pt x="208851" y="241096"/>
                  </a:lnTo>
                  <a:lnTo>
                    <a:pt x="224367" y="241096"/>
                  </a:lnTo>
                  <a:lnTo>
                    <a:pt x="219713" y="218048"/>
                  </a:lnTo>
                  <a:lnTo>
                    <a:pt x="205278" y="196635"/>
                  </a:lnTo>
                  <a:lnTo>
                    <a:pt x="199759" y="19288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4886325" y="4152899"/>
              <a:ext cx="857250" cy="1262380"/>
            </a:xfrm>
            <a:custGeom>
              <a:avLst/>
              <a:gdLst/>
              <a:ahLst/>
              <a:cxnLst/>
              <a:rect l="l" t="t" r="r" b="b"/>
              <a:pathLst>
                <a:path w="857250" h="1262379">
                  <a:moveTo>
                    <a:pt x="857250" y="0"/>
                  </a:moveTo>
                  <a:lnTo>
                    <a:pt x="428625" y="171450"/>
                  </a:lnTo>
                  <a:lnTo>
                    <a:pt x="0" y="0"/>
                  </a:lnTo>
                  <a:lnTo>
                    <a:pt x="0" y="1090762"/>
                  </a:lnTo>
                  <a:lnTo>
                    <a:pt x="428625" y="1262212"/>
                  </a:lnTo>
                  <a:lnTo>
                    <a:pt x="857250" y="1090762"/>
                  </a:lnTo>
                  <a:lnTo>
                    <a:pt x="857250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4886325" y="4152899"/>
              <a:ext cx="857250" cy="1262380"/>
            </a:xfrm>
            <a:custGeom>
              <a:avLst/>
              <a:gdLst/>
              <a:ahLst/>
              <a:cxnLst/>
              <a:rect l="l" t="t" r="r" b="b"/>
              <a:pathLst>
                <a:path w="857250" h="1262379">
                  <a:moveTo>
                    <a:pt x="0" y="1090762"/>
                  </a:moveTo>
                  <a:lnTo>
                    <a:pt x="428625" y="1262212"/>
                  </a:lnTo>
                  <a:lnTo>
                    <a:pt x="857250" y="1090762"/>
                  </a:lnTo>
                  <a:lnTo>
                    <a:pt x="857250" y="0"/>
                  </a:lnTo>
                  <a:lnTo>
                    <a:pt x="428625" y="171450"/>
                  </a:lnTo>
                  <a:lnTo>
                    <a:pt x="0" y="0"/>
                  </a:lnTo>
                  <a:lnTo>
                    <a:pt x="0" y="1090762"/>
                  </a:lnTo>
                  <a:close/>
                </a:path>
              </a:pathLst>
            </a:custGeom>
            <a:ln w="1071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5191125" y="4672012"/>
              <a:ext cx="257175" cy="228600"/>
            </a:xfrm>
            <a:custGeom>
              <a:avLst/>
              <a:gdLst/>
              <a:ahLst/>
              <a:cxnLst/>
              <a:rect l="l" t="t" r="r" b="b"/>
              <a:pathLst>
                <a:path w="257175" h="228600">
                  <a:moveTo>
                    <a:pt x="114300" y="495"/>
                  </a:moveTo>
                  <a:lnTo>
                    <a:pt x="69319" y="8834"/>
                  </a:lnTo>
                  <a:lnTo>
                    <a:pt x="33042" y="25992"/>
                  </a:lnTo>
                  <a:lnTo>
                    <a:pt x="8818" y="49924"/>
                  </a:lnTo>
                  <a:lnTo>
                    <a:pt x="0" y="78587"/>
                  </a:lnTo>
                  <a:lnTo>
                    <a:pt x="4247" y="98701"/>
                  </a:lnTo>
                  <a:lnTo>
                    <a:pt x="16263" y="116881"/>
                  </a:lnTo>
                  <a:lnTo>
                    <a:pt x="34959" y="132465"/>
                  </a:lnTo>
                  <a:lnTo>
                    <a:pt x="74828" y="152565"/>
                  </a:lnTo>
                  <a:lnTo>
                    <a:pt x="82320" y="157723"/>
                  </a:lnTo>
                  <a:lnTo>
                    <a:pt x="88004" y="164596"/>
                  </a:lnTo>
                  <a:lnTo>
                    <a:pt x="91612" y="172744"/>
                  </a:lnTo>
                  <a:lnTo>
                    <a:pt x="92875" y="181724"/>
                  </a:lnTo>
                  <a:lnTo>
                    <a:pt x="90311" y="194402"/>
                  </a:lnTo>
                  <a:lnTo>
                    <a:pt x="83323" y="204762"/>
                  </a:lnTo>
                  <a:lnTo>
                    <a:pt x="72960" y="211749"/>
                  </a:lnTo>
                  <a:lnTo>
                    <a:pt x="60274" y="214312"/>
                  </a:lnTo>
                  <a:lnTo>
                    <a:pt x="17500" y="214312"/>
                  </a:lnTo>
                  <a:lnTo>
                    <a:pt x="14287" y="217525"/>
                  </a:lnTo>
                  <a:lnTo>
                    <a:pt x="14287" y="225386"/>
                  </a:lnTo>
                  <a:lnTo>
                    <a:pt x="17500" y="228600"/>
                  </a:lnTo>
                  <a:lnTo>
                    <a:pt x="60274" y="228600"/>
                  </a:lnTo>
                  <a:lnTo>
                    <a:pt x="78525" y="224917"/>
                  </a:lnTo>
                  <a:lnTo>
                    <a:pt x="93429" y="214872"/>
                  </a:lnTo>
                  <a:lnTo>
                    <a:pt x="103442" y="200025"/>
                  </a:lnTo>
                  <a:lnTo>
                    <a:pt x="104116" y="196811"/>
                  </a:lnTo>
                  <a:lnTo>
                    <a:pt x="107162" y="181724"/>
                  </a:lnTo>
                  <a:lnTo>
                    <a:pt x="106603" y="174551"/>
                  </a:lnTo>
                  <a:lnTo>
                    <a:pt x="104975" y="167643"/>
                  </a:lnTo>
                  <a:lnTo>
                    <a:pt x="102351" y="161111"/>
                  </a:lnTo>
                  <a:lnTo>
                    <a:pt x="98806" y="155067"/>
                  </a:lnTo>
                  <a:lnTo>
                    <a:pt x="145575" y="155067"/>
                  </a:lnTo>
                  <a:lnTo>
                    <a:pt x="178645" y="150987"/>
                  </a:lnTo>
                  <a:lnTo>
                    <a:pt x="198336" y="142875"/>
                  </a:lnTo>
                  <a:lnTo>
                    <a:pt x="128587" y="142875"/>
                  </a:lnTo>
                  <a:lnTo>
                    <a:pt x="112080" y="142211"/>
                  </a:lnTo>
                  <a:lnTo>
                    <a:pt x="67602" y="132969"/>
                  </a:lnTo>
                  <a:lnTo>
                    <a:pt x="26731" y="107781"/>
                  </a:lnTo>
                  <a:lnTo>
                    <a:pt x="14287" y="78587"/>
                  </a:lnTo>
                  <a:lnTo>
                    <a:pt x="21984" y="55348"/>
                  </a:lnTo>
                  <a:lnTo>
                    <a:pt x="43148" y="35883"/>
                  </a:lnTo>
                  <a:lnTo>
                    <a:pt x="74884" y="21819"/>
                  </a:lnTo>
                  <a:lnTo>
                    <a:pt x="114300" y="14782"/>
                  </a:lnTo>
                  <a:lnTo>
                    <a:pt x="114300" y="495"/>
                  </a:lnTo>
                  <a:close/>
                </a:path>
                <a:path w="257175" h="228600">
                  <a:moveTo>
                    <a:pt x="228600" y="200025"/>
                  </a:moveTo>
                  <a:lnTo>
                    <a:pt x="214312" y="200025"/>
                  </a:lnTo>
                  <a:lnTo>
                    <a:pt x="214312" y="225386"/>
                  </a:lnTo>
                  <a:lnTo>
                    <a:pt x="217525" y="228600"/>
                  </a:lnTo>
                  <a:lnTo>
                    <a:pt x="225386" y="228600"/>
                  </a:lnTo>
                  <a:lnTo>
                    <a:pt x="228600" y="225386"/>
                  </a:lnTo>
                  <a:lnTo>
                    <a:pt x="228600" y="200025"/>
                  </a:lnTo>
                  <a:close/>
                </a:path>
                <a:path w="257175" h="228600">
                  <a:moveTo>
                    <a:pt x="253961" y="185737"/>
                  </a:moveTo>
                  <a:lnTo>
                    <a:pt x="188950" y="185737"/>
                  </a:lnTo>
                  <a:lnTo>
                    <a:pt x="185737" y="188950"/>
                  </a:lnTo>
                  <a:lnTo>
                    <a:pt x="185737" y="196811"/>
                  </a:lnTo>
                  <a:lnTo>
                    <a:pt x="188950" y="200025"/>
                  </a:lnTo>
                  <a:lnTo>
                    <a:pt x="253961" y="200025"/>
                  </a:lnTo>
                  <a:lnTo>
                    <a:pt x="257175" y="196811"/>
                  </a:lnTo>
                  <a:lnTo>
                    <a:pt x="257175" y="188950"/>
                  </a:lnTo>
                  <a:lnTo>
                    <a:pt x="253961" y="185737"/>
                  </a:lnTo>
                  <a:close/>
                </a:path>
                <a:path w="257175" h="228600">
                  <a:moveTo>
                    <a:pt x="225386" y="157162"/>
                  </a:moveTo>
                  <a:lnTo>
                    <a:pt x="217525" y="157162"/>
                  </a:lnTo>
                  <a:lnTo>
                    <a:pt x="214312" y="160375"/>
                  </a:lnTo>
                  <a:lnTo>
                    <a:pt x="214312" y="185737"/>
                  </a:lnTo>
                  <a:lnTo>
                    <a:pt x="228600" y="185737"/>
                  </a:lnTo>
                  <a:lnTo>
                    <a:pt x="228600" y="160375"/>
                  </a:lnTo>
                  <a:lnTo>
                    <a:pt x="225386" y="157162"/>
                  </a:lnTo>
                  <a:close/>
                </a:path>
                <a:path w="257175" h="228600">
                  <a:moveTo>
                    <a:pt x="145575" y="155067"/>
                  </a:moveTo>
                  <a:lnTo>
                    <a:pt x="98806" y="155067"/>
                  </a:lnTo>
                  <a:lnTo>
                    <a:pt x="106050" y="155978"/>
                  </a:lnTo>
                  <a:lnTo>
                    <a:pt x="113444" y="156633"/>
                  </a:lnTo>
                  <a:lnTo>
                    <a:pt x="120964" y="157029"/>
                  </a:lnTo>
                  <a:lnTo>
                    <a:pt x="128587" y="157162"/>
                  </a:lnTo>
                  <a:lnTo>
                    <a:pt x="145575" y="155067"/>
                  </a:lnTo>
                  <a:close/>
                </a:path>
                <a:path w="257175" h="228600">
                  <a:moveTo>
                    <a:pt x="200025" y="13220"/>
                  </a:moveTo>
                  <a:lnTo>
                    <a:pt x="200025" y="28397"/>
                  </a:lnTo>
                  <a:lnTo>
                    <a:pt x="217743" y="38354"/>
                  </a:lnTo>
                  <a:lnTo>
                    <a:pt x="231252" y="50292"/>
                  </a:lnTo>
                  <a:lnTo>
                    <a:pt x="239863" y="63830"/>
                  </a:lnTo>
                  <a:lnTo>
                    <a:pt x="242887" y="78587"/>
                  </a:lnTo>
                  <a:lnTo>
                    <a:pt x="233906" y="103602"/>
                  </a:lnTo>
                  <a:lnTo>
                    <a:pt x="209411" y="124037"/>
                  </a:lnTo>
                  <a:lnTo>
                    <a:pt x="173080" y="137820"/>
                  </a:lnTo>
                  <a:lnTo>
                    <a:pt x="128587" y="142875"/>
                  </a:lnTo>
                  <a:lnTo>
                    <a:pt x="198336" y="142875"/>
                  </a:lnTo>
                  <a:lnTo>
                    <a:pt x="219517" y="134148"/>
                  </a:lnTo>
                  <a:lnTo>
                    <a:pt x="247071" y="109172"/>
                  </a:lnTo>
                  <a:lnTo>
                    <a:pt x="257175" y="78587"/>
                  </a:lnTo>
                  <a:lnTo>
                    <a:pt x="253092" y="58865"/>
                  </a:lnTo>
                  <a:lnTo>
                    <a:pt x="241525" y="40979"/>
                  </a:lnTo>
                  <a:lnTo>
                    <a:pt x="223495" y="25555"/>
                  </a:lnTo>
                  <a:lnTo>
                    <a:pt x="200025" y="13220"/>
                  </a:lnTo>
                  <a:close/>
                </a:path>
                <a:path w="257175" h="228600">
                  <a:moveTo>
                    <a:pt x="157162" y="42862"/>
                  </a:moveTo>
                  <a:lnTo>
                    <a:pt x="142875" y="42862"/>
                  </a:lnTo>
                  <a:lnTo>
                    <a:pt x="142875" y="68224"/>
                  </a:lnTo>
                  <a:lnTo>
                    <a:pt x="146088" y="71437"/>
                  </a:lnTo>
                  <a:lnTo>
                    <a:pt x="153949" y="71437"/>
                  </a:lnTo>
                  <a:lnTo>
                    <a:pt x="157162" y="68224"/>
                  </a:lnTo>
                  <a:lnTo>
                    <a:pt x="157162" y="42862"/>
                  </a:lnTo>
                  <a:close/>
                </a:path>
                <a:path w="257175" h="228600">
                  <a:moveTo>
                    <a:pt x="182524" y="28575"/>
                  </a:moveTo>
                  <a:lnTo>
                    <a:pt x="117513" y="28575"/>
                  </a:lnTo>
                  <a:lnTo>
                    <a:pt x="114300" y="31788"/>
                  </a:lnTo>
                  <a:lnTo>
                    <a:pt x="114300" y="39649"/>
                  </a:lnTo>
                  <a:lnTo>
                    <a:pt x="117513" y="42862"/>
                  </a:lnTo>
                  <a:lnTo>
                    <a:pt x="182524" y="42862"/>
                  </a:lnTo>
                  <a:lnTo>
                    <a:pt x="185737" y="39649"/>
                  </a:lnTo>
                  <a:lnTo>
                    <a:pt x="185737" y="31788"/>
                  </a:lnTo>
                  <a:lnTo>
                    <a:pt x="182524" y="28575"/>
                  </a:lnTo>
                  <a:close/>
                </a:path>
                <a:path w="257175" h="228600">
                  <a:moveTo>
                    <a:pt x="153949" y="0"/>
                  </a:moveTo>
                  <a:lnTo>
                    <a:pt x="146088" y="0"/>
                  </a:lnTo>
                  <a:lnTo>
                    <a:pt x="142875" y="3213"/>
                  </a:lnTo>
                  <a:lnTo>
                    <a:pt x="142875" y="28575"/>
                  </a:lnTo>
                  <a:lnTo>
                    <a:pt x="157162" y="28575"/>
                  </a:lnTo>
                  <a:lnTo>
                    <a:pt x="157162" y="3213"/>
                  </a:lnTo>
                  <a:lnTo>
                    <a:pt x="15394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 descr=""/>
          <p:cNvSpPr txBox="1"/>
          <p:nvPr/>
        </p:nvSpPr>
        <p:spPr>
          <a:xfrm>
            <a:off x="5902325" y="3030537"/>
            <a:ext cx="4940935" cy="21793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85" b="1">
                <a:solidFill>
                  <a:srgbClr val="D7E5D8"/>
                </a:solidFill>
                <a:latin typeface="Trebuchet MS"/>
                <a:cs typeface="Trebuchet MS"/>
              </a:rPr>
              <a:t>Worker</a:t>
            </a:r>
            <a:r>
              <a:rPr dirty="0" sz="1650" spc="40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825" b="1">
                <a:solidFill>
                  <a:srgbClr val="D7E5D8"/>
                </a:solidFill>
                <a:latin typeface="Trebuchet MS"/>
                <a:cs typeface="Trebuchet MS"/>
              </a:rPr>
              <a:t>Nodes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615"/>
              </a:spcBef>
            </a:pP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Kubelet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(node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agent),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14">
                <a:solidFill>
                  <a:srgbClr val="D7E5D8"/>
                </a:solidFill>
                <a:latin typeface="Calibri"/>
                <a:cs typeface="Calibri"/>
              </a:rPr>
              <a:t>CRI-</a:t>
            </a:r>
            <a:r>
              <a:rPr dirty="0" sz="1350" spc="185">
                <a:solidFill>
                  <a:srgbClr val="D7E5D8"/>
                </a:solidFill>
                <a:latin typeface="Calibri"/>
                <a:cs typeface="Calibri"/>
              </a:rPr>
              <a:t>O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(containeǐ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ǐuntime),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and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Kube-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pǐoxy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handle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the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actual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woǐkload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execution.</a:t>
            </a:r>
            <a:endParaRPr sz="13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380"/>
              </a:spcBef>
            </a:pPr>
            <a:endParaRPr sz="13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650" spc="635" b="1">
                <a:solidFill>
                  <a:srgbClr val="D7E5D8"/>
                </a:solidFill>
                <a:latin typeface="Trebuchet MS"/>
                <a:cs typeface="Trebuchet MS"/>
              </a:rPr>
              <a:t>OpenShiĒt</a:t>
            </a:r>
            <a:r>
              <a:rPr dirty="0" sz="1650" spc="2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40" b="1">
                <a:solidFill>
                  <a:srgbClr val="D7E5D8"/>
                </a:solidFill>
                <a:latin typeface="Trebuchet MS"/>
                <a:cs typeface="Trebuchet MS"/>
              </a:rPr>
              <a:t>Operators</a:t>
            </a:r>
            <a:endParaRPr sz="1650">
              <a:latin typeface="Trebuchet MS"/>
              <a:cs typeface="Trebuchet MS"/>
            </a:endParaRPr>
          </a:p>
          <a:p>
            <a:pPr marL="12700" marR="48895">
              <a:lnSpc>
                <a:spcPct val="134300"/>
              </a:lnSpc>
              <a:spcBef>
                <a:spcPts val="615"/>
              </a:spcBef>
            </a:pP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Automate</a:t>
            </a:r>
            <a:r>
              <a:rPr dirty="0" sz="1350" spc="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application</a:t>
            </a:r>
            <a:r>
              <a:rPr dirty="0" sz="1350" spc="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management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and</a:t>
            </a:r>
            <a:r>
              <a:rPr dirty="0" sz="1350" spc="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node</a:t>
            </a:r>
            <a:r>
              <a:rPr dirty="0" sz="1350" spc="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configuǐation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Calibri"/>
                <a:cs typeface="Calibri"/>
              </a:rPr>
              <a:t>with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Machine</a:t>
            </a:r>
            <a:r>
              <a:rPr dirty="0" sz="1350" spc="-2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Config</a:t>
            </a:r>
            <a:r>
              <a:rPr dirty="0" sz="1350" spc="-2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Opeǐatoǐ.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12" name="object 12" descr="">
            <a:hlinkClick r:id="rId3"/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80244" y="5926073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1430000" cy="7239000"/>
          </a:xfrm>
          <a:custGeom>
            <a:avLst/>
            <a:gdLst/>
            <a:ahLst/>
            <a:cxnLst/>
            <a:rect l="l" t="t" r="r" b="b"/>
            <a:pathLst>
              <a:path w="11430000" h="7239000">
                <a:moveTo>
                  <a:pt x="11430000" y="0"/>
                </a:moveTo>
                <a:lnTo>
                  <a:pt x="0" y="0"/>
                </a:lnTo>
                <a:lnTo>
                  <a:pt x="0" y="7239000"/>
                </a:lnTo>
                <a:lnTo>
                  <a:pt x="11430000" y="7239000"/>
                </a:lnTo>
                <a:lnTo>
                  <a:pt x="11430000" y="0"/>
                </a:lnTo>
                <a:close/>
              </a:path>
            </a:pathLst>
          </a:custGeom>
          <a:solidFill>
            <a:srgbClr val="151F24">
              <a:alpha val="9489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1300"/>
              <a:t>Networking</a:t>
            </a:r>
            <a:r>
              <a:rPr dirty="0" spc="35"/>
              <a:t> </a:t>
            </a:r>
            <a:r>
              <a:rPr dirty="0" spc="1745"/>
              <a:t>&amp;</a:t>
            </a:r>
            <a:r>
              <a:rPr dirty="0" spc="40"/>
              <a:t> </a:t>
            </a:r>
            <a:r>
              <a:rPr dirty="0" spc="1415"/>
              <a:t>Routes</a:t>
            </a: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50233" y="2768995"/>
            <a:ext cx="1708819" cy="1708819"/>
          </a:xfrm>
          <a:prstGeom prst="rect">
            <a:avLst/>
          </a:prstGeom>
        </p:spPr>
      </p:pic>
      <p:grpSp>
        <p:nvGrpSpPr>
          <p:cNvPr id="5" name="object 5" descr=""/>
          <p:cNvGrpSpPr/>
          <p:nvPr/>
        </p:nvGrpSpPr>
        <p:grpSpPr>
          <a:xfrm>
            <a:off x="6628487" y="4252279"/>
            <a:ext cx="2399665" cy="1647825"/>
            <a:chOff x="6628487" y="4252279"/>
            <a:chExt cx="2399665" cy="1647825"/>
          </a:xfrm>
        </p:grpSpPr>
        <p:sp>
          <p:nvSpPr>
            <p:cNvPr id="6" name="object 6" descr=""/>
            <p:cNvSpPr/>
            <p:nvPr/>
          </p:nvSpPr>
          <p:spPr>
            <a:xfrm>
              <a:off x="6633845" y="4257637"/>
              <a:ext cx="2388870" cy="1637030"/>
            </a:xfrm>
            <a:custGeom>
              <a:avLst/>
              <a:gdLst/>
              <a:ahLst/>
              <a:cxnLst/>
              <a:rect l="l" t="t" r="r" b="b"/>
              <a:pathLst>
                <a:path w="2388870" h="1637029">
                  <a:moveTo>
                    <a:pt x="2224925" y="0"/>
                  </a:moveTo>
                  <a:lnTo>
                    <a:pt x="301777" y="0"/>
                  </a:lnTo>
                  <a:lnTo>
                    <a:pt x="294855" y="0"/>
                  </a:lnTo>
                  <a:lnTo>
                    <a:pt x="288023" y="419"/>
                  </a:lnTo>
                  <a:lnTo>
                    <a:pt x="281317" y="1257"/>
                  </a:lnTo>
                  <a:lnTo>
                    <a:pt x="281317" y="0"/>
                  </a:lnTo>
                  <a:lnTo>
                    <a:pt x="0" y="0"/>
                  </a:lnTo>
                  <a:lnTo>
                    <a:pt x="138099" y="173951"/>
                  </a:lnTo>
                  <a:lnTo>
                    <a:pt x="138099" y="1473047"/>
                  </a:lnTo>
                  <a:lnTo>
                    <a:pt x="143946" y="1516560"/>
                  </a:lnTo>
                  <a:lnTo>
                    <a:pt x="160446" y="1555659"/>
                  </a:lnTo>
                  <a:lnTo>
                    <a:pt x="186039" y="1588785"/>
                  </a:lnTo>
                  <a:lnTo>
                    <a:pt x="219165" y="1614378"/>
                  </a:lnTo>
                  <a:lnTo>
                    <a:pt x="258264" y="1630878"/>
                  </a:lnTo>
                  <a:lnTo>
                    <a:pt x="301777" y="1636725"/>
                  </a:lnTo>
                  <a:lnTo>
                    <a:pt x="2224925" y="1636725"/>
                  </a:lnTo>
                  <a:lnTo>
                    <a:pt x="2268438" y="1630878"/>
                  </a:lnTo>
                  <a:lnTo>
                    <a:pt x="2307537" y="1614378"/>
                  </a:lnTo>
                  <a:lnTo>
                    <a:pt x="2340664" y="1588785"/>
                  </a:lnTo>
                  <a:lnTo>
                    <a:pt x="2366256" y="1555659"/>
                  </a:lnTo>
                  <a:lnTo>
                    <a:pt x="2382756" y="1516560"/>
                  </a:lnTo>
                  <a:lnTo>
                    <a:pt x="2388603" y="1473047"/>
                  </a:lnTo>
                  <a:lnTo>
                    <a:pt x="2388603" y="163664"/>
                  </a:lnTo>
                  <a:lnTo>
                    <a:pt x="2382756" y="120153"/>
                  </a:lnTo>
                  <a:lnTo>
                    <a:pt x="2366256" y="81056"/>
                  </a:lnTo>
                  <a:lnTo>
                    <a:pt x="2340664" y="47932"/>
                  </a:lnTo>
                  <a:lnTo>
                    <a:pt x="2307537" y="22343"/>
                  </a:lnTo>
                  <a:lnTo>
                    <a:pt x="2268438" y="5845"/>
                  </a:lnTo>
                  <a:lnTo>
                    <a:pt x="2224925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6633845" y="4257637"/>
              <a:ext cx="2388870" cy="1637030"/>
            </a:xfrm>
            <a:custGeom>
              <a:avLst/>
              <a:gdLst/>
              <a:ahLst/>
              <a:cxnLst/>
              <a:rect l="l" t="t" r="r" b="b"/>
              <a:pathLst>
                <a:path w="2388870" h="1637029">
                  <a:moveTo>
                    <a:pt x="301777" y="0"/>
                  </a:moveTo>
                  <a:lnTo>
                    <a:pt x="294855" y="0"/>
                  </a:lnTo>
                  <a:lnTo>
                    <a:pt x="288023" y="419"/>
                  </a:lnTo>
                  <a:lnTo>
                    <a:pt x="281317" y="1257"/>
                  </a:lnTo>
                  <a:lnTo>
                    <a:pt x="281317" y="0"/>
                  </a:lnTo>
                  <a:lnTo>
                    <a:pt x="0" y="0"/>
                  </a:lnTo>
                  <a:lnTo>
                    <a:pt x="138099" y="173951"/>
                  </a:lnTo>
                  <a:lnTo>
                    <a:pt x="138099" y="1473047"/>
                  </a:lnTo>
                  <a:lnTo>
                    <a:pt x="143946" y="1516560"/>
                  </a:lnTo>
                  <a:lnTo>
                    <a:pt x="160446" y="1555659"/>
                  </a:lnTo>
                  <a:lnTo>
                    <a:pt x="186039" y="1588785"/>
                  </a:lnTo>
                  <a:lnTo>
                    <a:pt x="219165" y="1614378"/>
                  </a:lnTo>
                  <a:lnTo>
                    <a:pt x="258264" y="1630878"/>
                  </a:lnTo>
                  <a:lnTo>
                    <a:pt x="301777" y="1636725"/>
                  </a:lnTo>
                  <a:lnTo>
                    <a:pt x="2224925" y="1636725"/>
                  </a:lnTo>
                  <a:lnTo>
                    <a:pt x="2268433" y="1630878"/>
                  </a:lnTo>
                  <a:lnTo>
                    <a:pt x="2307532" y="1614378"/>
                  </a:lnTo>
                  <a:lnTo>
                    <a:pt x="2340659" y="1588785"/>
                  </a:lnTo>
                  <a:lnTo>
                    <a:pt x="2366254" y="1555659"/>
                  </a:lnTo>
                  <a:lnTo>
                    <a:pt x="2382755" y="1516560"/>
                  </a:lnTo>
                  <a:lnTo>
                    <a:pt x="2388603" y="1473047"/>
                  </a:lnTo>
                  <a:lnTo>
                    <a:pt x="2388603" y="163664"/>
                  </a:lnTo>
                  <a:lnTo>
                    <a:pt x="2382755" y="120153"/>
                  </a:lnTo>
                  <a:lnTo>
                    <a:pt x="2366254" y="81056"/>
                  </a:lnTo>
                  <a:lnTo>
                    <a:pt x="2340659" y="47932"/>
                  </a:lnTo>
                  <a:lnTo>
                    <a:pt x="2307532" y="22343"/>
                  </a:lnTo>
                  <a:lnTo>
                    <a:pt x="2268433" y="5845"/>
                  </a:lnTo>
                  <a:lnTo>
                    <a:pt x="2224925" y="0"/>
                  </a:lnTo>
                  <a:lnTo>
                    <a:pt x="301777" y="0"/>
                  </a:lnTo>
                  <a:close/>
                </a:path>
              </a:pathLst>
            </a:custGeom>
            <a:ln w="1071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8" name="object 8" descr=""/>
          <p:cNvGrpSpPr/>
          <p:nvPr/>
        </p:nvGrpSpPr>
        <p:grpSpPr>
          <a:xfrm>
            <a:off x="2384998" y="4252279"/>
            <a:ext cx="2399665" cy="1647825"/>
            <a:chOff x="2384998" y="4252279"/>
            <a:chExt cx="2399665" cy="1647825"/>
          </a:xfrm>
        </p:grpSpPr>
        <p:sp>
          <p:nvSpPr>
            <p:cNvPr id="9" name="object 9" descr=""/>
            <p:cNvSpPr/>
            <p:nvPr/>
          </p:nvSpPr>
          <p:spPr>
            <a:xfrm>
              <a:off x="2390355" y="4257637"/>
              <a:ext cx="2388870" cy="1637030"/>
            </a:xfrm>
            <a:custGeom>
              <a:avLst/>
              <a:gdLst/>
              <a:ahLst/>
              <a:cxnLst/>
              <a:rect l="l" t="t" r="r" b="b"/>
              <a:pathLst>
                <a:path w="2388870" h="1637029">
                  <a:moveTo>
                    <a:pt x="2388590" y="0"/>
                  </a:moveTo>
                  <a:lnTo>
                    <a:pt x="2107285" y="0"/>
                  </a:lnTo>
                  <a:lnTo>
                    <a:pt x="2107285" y="1257"/>
                  </a:lnTo>
                  <a:lnTo>
                    <a:pt x="2100580" y="419"/>
                  </a:lnTo>
                  <a:lnTo>
                    <a:pt x="2093747" y="0"/>
                  </a:lnTo>
                  <a:lnTo>
                    <a:pt x="2086825" y="0"/>
                  </a:lnTo>
                  <a:lnTo>
                    <a:pt x="163677" y="0"/>
                  </a:lnTo>
                  <a:lnTo>
                    <a:pt x="120164" y="5845"/>
                  </a:lnTo>
                  <a:lnTo>
                    <a:pt x="81065" y="22343"/>
                  </a:lnTo>
                  <a:lnTo>
                    <a:pt x="47939" y="47932"/>
                  </a:lnTo>
                  <a:lnTo>
                    <a:pt x="22346" y="81056"/>
                  </a:lnTo>
                  <a:lnTo>
                    <a:pt x="5846" y="120153"/>
                  </a:lnTo>
                  <a:lnTo>
                    <a:pt x="0" y="163664"/>
                  </a:lnTo>
                  <a:lnTo>
                    <a:pt x="0" y="1473047"/>
                  </a:lnTo>
                  <a:lnTo>
                    <a:pt x="5846" y="1516560"/>
                  </a:lnTo>
                  <a:lnTo>
                    <a:pt x="22346" y="1555659"/>
                  </a:lnTo>
                  <a:lnTo>
                    <a:pt x="47939" y="1588785"/>
                  </a:lnTo>
                  <a:lnTo>
                    <a:pt x="81065" y="1614378"/>
                  </a:lnTo>
                  <a:lnTo>
                    <a:pt x="120164" y="1630878"/>
                  </a:lnTo>
                  <a:lnTo>
                    <a:pt x="163677" y="1636725"/>
                  </a:lnTo>
                  <a:lnTo>
                    <a:pt x="2086825" y="1636725"/>
                  </a:lnTo>
                  <a:lnTo>
                    <a:pt x="2130333" y="1630878"/>
                  </a:lnTo>
                  <a:lnTo>
                    <a:pt x="2169429" y="1614378"/>
                  </a:lnTo>
                  <a:lnTo>
                    <a:pt x="2202553" y="1588785"/>
                  </a:lnTo>
                  <a:lnTo>
                    <a:pt x="2228144" y="1555659"/>
                  </a:lnTo>
                  <a:lnTo>
                    <a:pt x="2244644" y="1516560"/>
                  </a:lnTo>
                  <a:lnTo>
                    <a:pt x="2250490" y="1473047"/>
                  </a:lnTo>
                  <a:lnTo>
                    <a:pt x="2250490" y="173951"/>
                  </a:lnTo>
                  <a:lnTo>
                    <a:pt x="2388590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2390355" y="4257637"/>
              <a:ext cx="2388870" cy="1637030"/>
            </a:xfrm>
            <a:custGeom>
              <a:avLst/>
              <a:gdLst/>
              <a:ahLst/>
              <a:cxnLst/>
              <a:rect l="l" t="t" r="r" b="b"/>
              <a:pathLst>
                <a:path w="2388870" h="1637029">
                  <a:moveTo>
                    <a:pt x="2086825" y="0"/>
                  </a:moveTo>
                  <a:lnTo>
                    <a:pt x="2093747" y="0"/>
                  </a:lnTo>
                  <a:lnTo>
                    <a:pt x="2100580" y="419"/>
                  </a:lnTo>
                  <a:lnTo>
                    <a:pt x="2107285" y="1257"/>
                  </a:lnTo>
                  <a:lnTo>
                    <a:pt x="2107285" y="0"/>
                  </a:lnTo>
                  <a:lnTo>
                    <a:pt x="2388590" y="0"/>
                  </a:lnTo>
                  <a:lnTo>
                    <a:pt x="2250490" y="173951"/>
                  </a:lnTo>
                  <a:lnTo>
                    <a:pt x="2250490" y="1473047"/>
                  </a:lnTo>
                  <a:lnTo>
                    <a:pt x="2244644" y="1516560"/>
                  </a:lnTo>
                  <a:lnTo>
                    <a:pt x="2228144" y="1555659"/>
                  </a:lnTo>
                  <a:lnTo>
                    <a:pt x="2202553" y="1588785"/>
                  </a:lnTo>
                  <a:lnTo>
                    <a:pt x="2169429" y="1614378"/>
                  </a:lnTo>
                  <a:lnTo>
                    <a:pt x="2130333" y="1630878"/>
                  </a:lnTo>
                  <a:lnTo>
                    <a:pt x="2086825" y="1636725"/>
                  </a:lnTo>
                  <a:lnTo>
                    <a:pt x="163677" y="1636725"/>
                  </a:lnTo>
                  <a:lnTo>
                    <a:pt x="120164" y="1630878"/>
                  </a:lnTo>
                  <a:lnTo>
                    <a:pt x="81065" y="1614378"/>
                  </a:lnTo>
                  <a:lnTo>
                    <a:pt x="47939" y="1588785"/>
                  </a:lnTo>
                  <a:lnTo>
                    <a:pt x="22346" y="1555659"/>
                  </a:lnTo>
                  <a:lnTo>
                    <a:pt x="5846" y="1516560"/>
                  </a:lnTo>
                  <a:lnTo>
                    <a:pt x="0" y="1473047"/>
                  </a:lnTo>
                  <a:lnTo>
                    <a:pt x="0" y="163664"/>
                  </a:lnTo>
                  <a:lnTo>
                    <a:pt x="5846" y="120153"/>
                  </a:lnTo>
                  <a:lnTo>
                    <a:pt x="22346" y="81056"/>
                  </a:lnTo>
                  <a:lnTo>
                    <a:pt x="47939" y="47932"/>
                  </a:lnTo>
                  <a:lnTo>
                    <a:pt x="81065" y="22343"/>
                  </a:lnTo>
                  <a:lnTo>
                    <a:pt x="120164" y="5845"/>
                  </a:lnTo>
                  <a:lnTo>
                    <a:pt x="163677" y="0"/>
                  </a:lnTo>
                  <a:lnTo>
                    <a:pt x="2086825" y="0"/>
                  </a:lnTo>
                  <a:close/>
                </a:path>
              </a:pathLst>
            </a:custGeom>
            <a:ln w="1071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1" name="object 11" descr=""/>
          <p:cNvGrpSpPr/>
          <p:nvPr/>
        </p:nvGrpSpPr>
        <p:grpSpPr>
          <a:xfrm>
            <a:off x="2384998" y="1480072"/>
            <a:ext cx="2399665" cy="1647825"/>
            <a:chOff x="2384998" y="1480072"/>
            <a:chExt cx="2399665" cy="1647825"/>
          </a:xfrm>
        </p:grpSpPr>
        <p:sp>
          <p:nvSpPr>
            <p:cNvPr id="12" name="object 12" descr=""/>
            <p:cNvSpPr/>
            <p:nvPr/>
          </p:nvSpPr>
          <p:spPr>
            <a:xfrm>
              <a:off x="2390355" y="1485429"/>
              <a:ext cx="2388870" cy="1637030"/>
            </a:xfrm>
            <a:custGeom>
              <a:avLst/>
              <a:gdLst/>
              <a:ahLst/>
              <a:cxnLst/>
              <a:rect l="l" t="t" r="r" b="b"/>
              <a:pathLst>
                <a:path w="2388870" h="1637030">
                  <a:moveTo>
                    <a:pt x="2086825" y="0"/>
                  </a:moveTo>
                  <a:lnTo>
                    <a:pt x="163677" y="0"/>
                  </a:lnTo>
                  <a:lnTo>
                    <a:pt x="120164" y="5846"/>
                  </a:lnTo>
                  <a:lnTo>
                    <a:pt x="81065" y="22346"/>
                  </a:lnTo>
                  <a:lnTo>
                    <a:pt x="47939" y="47939"/>
                  </a:lnTo>
                  <a:lnTo>
                    <a:pt x="22346" y="81065"/>
                  </a:lnTo>
                  <a:lnTo>
                    <a:pt x="5846" y="120164"/>
                  </a:lnTo>
                  <a:lnTo>
                    <a:pt x="0" y="163677"/>
                  </a:lnTo>
                  <a:lnTo>
                    <a:pt x="0" y="1473060"/>
                  </a:lnTo>
                  <a:lnTo>
                    <a:pt x="5846" y="1516572"/>
                  </a:lnTo>
                  <a:lnTo>
                    <a:pt x="22346" y="1555669"/>
                  </a:lnTo>
                  <a:lnTo>
                    <a:pt x="47939" y="1588792"/>
                  </a:lnTo>
                  <a:lnTo>
                    <a:pt x="81065" y="1614382"/>
                  </a:lnTo>
                  <a:lnTo>
                    <a:pt x="120164" y="1630879"/>
                  </a:lnTo>
                  <a:lnTo>
                    <a:pt x="163677" y="1636725"/>
                  </a:lnTo>
                  <a:lnTo>
                    <a:pt x="2086825" y="1636725"/>
                  </a:lnTo>
                  <a:lnTo>
                    <a:pt x="2093747" y="1636725"/>
                  </a:lnTo>
                  <a:lnTo>
                    <a:pt x="2100580" y="1636293"/>
                  </a:lnTo>
                  <a:lnTo>
                    <a:pt x="2107285" y="1635455"/>
                  </a:lnTo>
                  <a:lnTo>
                    <a:pt x="2107285" y="1636725"/>
                  </a:lnTo>
                  <a:lnTo>
                    <a:pt x="2388590" y="1636725"/>
                  </a:lnTo>
                  <a:lnTo>
                    <a:pt x="2250490" y="1462773"/>
                  </a:lnTo>
                  <a:lnTo>
                    <a:pt x="2250490" y="163677"/>
                  </a:lnTo>
                  <a:lnTo>
                    <a:pt x="2244644" y="120164"/>
                  </a:lnTo>
                  <a:lnTo>
                    <a:pt x="2228144" y="81065"/>
                  </a:lnTo>
                  <a:lnTo>
                    <a:pt x="2202553" y="47939"/>
                  </a:lnTo>
                  <a:lnTo>
                    <a:pt x="2169429" y="22346"/>
                  </a:lnTo>
                  <a:lnTo>
                    <a:pt x="2130333" y="5846"/>
                  </a:lnTo>
                  <a:lnTo>
                    <a:pt x="2086825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2390355" y="1485429"/>
              <a:ext cx="2388870" cy="1637030"/>
            </a:xfrm>
            <a:custGeom>
              <a:avLst/>
              <a:gdLst/>
              <a:ahLst/>
              <a:cxnLst/>
              <a:rect l="l" t="t" r="r" b="b"/>
              <a:pathLst>
                <a:path w="2388870" h="1637030">
                  <a:moveTo>
                    <a:pt x="2086825" y="1636725"/>
                  </a:moveTo>
                  <a:lnTo>
                    <a:pt x="2093747" y="1636725"/>
                  </a:lnTo>
                  <a:lnTo>
                    <a:pt x="2100580" y="1636293"/>
                  </a:lnTo>
                  <a:lnTo>
                    <a:pt x="2107285" y="1635455"/>
                  </a:lnTo>
                  <a:lnTo>
                    <a:pt x="2107285" y="1636725"/>
                  </a:lnTo>
                  <a:lnTo>
                    <a:pt x="2388590" y="1636725"/>
                  </a:lnTo>
                  <a:lnTo>
                    <a:pt x="2250490" y="1462773"/>
                  </a:lnTo>
                  <a:lnTo>
                    <a:pt x="2250490" y="163677"/>
                  </a:lnTo>
                  <a:lnTo>
                    <a:pt x="2244644" y="120164"/>
                  </a:lnTo>
                  <a:lnTo>
                    <a:pt x="2228144" y="81065"/>
                  </a:lnTo>
                  <a:lnTo>
                    <a:pt x="2202553" y="47939"/>
                  </a:lnTo>
                  <a:lnTo>
                    <a:pt x="2169429" y="22346"/>
                  </a:lnTo>
                  <a:lnTo>
                    <a:pt x="2130333" y="5846"/>
                  </a:lnTo>
                  <a:lnTo>
                    <a:pt x="2086825" y="0"/>
                  </a:lnTo>
                  <a:lnTo>
                    <a:pt x="163677" y="0"/>
                  </a:lnTo>
                  <a:lnTo>
                    <a:pt x="120164" y="5846"/>
                  </a:lnTo>
                  <a:lnTo>
                    <a:pt x="81065" y="22346"/>
                  </a:lnTo>
                  <a:lnTo>
                    <a:pt x="47939" y="47939"/>
                  </a:lnTo>
                  <a:lnTo>
                    <a:pt x="22346" y="81065"/>
                  </a:lnTo>
                  <a:lnTo>
                    <a:pt x="5846" y="120164"/>
                  </a:lnTo>
                  <a:lnTo>
                    <a:pt x="0" y="163677"/>
                  </a:lnTo>
                  <a:lnTo>
                    <a:pt x="0" y="1473060"/>
                  </a:lnTo>
                  <a:lnTo>
                    <a:pt x="5846" y="1516572"/>
                  </a:lnTo>
                  <a:lnTo>
                    <a:pt x="22346" y="1555669"/>
                  </a:lnTo>
                  <a:lnTo>
                    <a:pt x="47939" y="1588792"/>
                  </a:lnTo>
                  <a:lnTo>
                    <a:pt x="81065" y="1614382"/>
                  </a:lnTo>
                  <a:lnTo>
                    <a:pt x="120164" y="1630879"/>
                  </a:lnTo>
                  <a:lnTo>
                    <a:pt x="163677" y="1636725"/>
                  </a:lnTo>
                  <a:lnTo>
                    <a:pt x="2086825" y="1636725"/>
                  </a:lnTo>
                  <a:close/>
                </a:path>
              </a:pathLst>
            </a:custGeom>
            <a:ln w="1071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4" name="object 14" descr=""/>
          <p:cNvGrpSpPr/>
          <p:nvPr/>
        </p:nvGrpSpPr>
        <p:grpSpPr>
          <a:xfrm>
            <a:off x="6640488" y="1480072"/>
            <a:ext cx="2399665" cy="1647825"/>
            <a:chOff x="6640488" y="1480072"/>
            <a:chExt cx="2399665" cy="1647825"/>
          </a:xfrm>
        </p:grpSpPr>
        <p:sp>
          <p:nvSpPr>
            <p:cNvPr id="15" name="object 15" descr=""/>
            <p:cNvSpPr/>
            <p:nvPr/>
          </p:nvSpPr>
          <p:spPr>
            <a:xfrm>
              <a:off x="6645846" y="1485429"/>
              <a:ext cx="2388870" cy="1637030"/>
            </a:xfrm>
            <a:custGeom>
              <a:avLst/>
              <a:gdLst/>
              <a:ahLst/>
              <a:cxnLst/>
              <a:rect l="l" t="t" r="r" b="b"/>
              <a:pathLst>
                <a:path w="2388870" h="1637030">
                  <a:moveTo>
                    <a:pt x="2224913" y="0"/>
                  </a:moveTo>
                  <a:lnTo>
                    <a:pt x="301764" y="0"/>
                  </a:lnTo>
                  <a:lnTo>
                    <a:pt x="258252" y="5846"/>
                  </a:lnTo>
                  <a:lnTo>
                    <a:pt x="219152" y="22346"/>
                  </a:lnTo>
                  <a:lnTo>
                    <a:pt x="186026" y="47939"/>
                  </a:lnTo>
                  <a:lnTo>
                    <a:pt x="160433" y="81065"/>
                  </a:lnTo>
                  <a:lnTo>
                    <a:pt x="143933" y="120164"/>
                  </a:lnTo>
                  <a:lnTo>
                    <a:pt x="138087" y="163677"/>
                  </a:lnTo>
                  <a:lnTo>
                    <a:pt x="138087" y="1462773"/>
                  </a:lnTo>
                  <a:lnTo>
                    <a:pt x="0" y="1636725"/>
                  </a:lnTo>
                  <a:lnTo>
                    <a:pt x="281305" y="1636725"/>
                  </a:lnTo>
                  <a:lnTo>
                    <a:pt x="281305" y="1635455"/>
                  </a:lnTo>
                  <a:lnTo>
                    <a:pt x="288010" y="1636293"/>
                  </a:lnTo>
                  <a:lnTo>
                    <a:pt x="294830" y="1636725"/>
                  </a:lnTo>
                  <a:lnTo>
                    <a:pt x="301764" y="1636725"/>
                  </a:lnTo>
                  <a:lnTo>
                    <a:pt x="2224913" y="1636725"/>
                  </a:lnTo>
                  <a:lnTo>
                    <a:pt x="2268421" y="1630879"/>
                  </a:lnTo>
                  <a:lnTo>
                    <a:pt x="2307519" y="1614382"/>
                  </a:lnTo>
                  <a:lnTo>
                    <a:pt x="2340646" y="1588792"/>
                  </a:lnTo>
                  <a:lnTo>
                    <a:pt x="2366241" y="1555669"/>
                  </a:lnTo>
                  <a:lnTo>
                    <a:pt x="2382743" y="1516572"/>
                  </a:lnTo>
                  <a:lnTo>
                    <a:pt x="2388590" y="1473060"/>
                  </a:lnTo>
                  <a:lnTo>
                    <a:pt x="2388590" y="163677"/>
                  </a:lnTo>
                  <a:lnTo>
                    <a:pt x="2382743" y="120164"/>
                  </a:lnTo>
                  <a:lnTo>
                    <a:pt x="2366241" y="81065"/>
                  </a:lnTo>
                  <a:lnTo>
                    <a:pt x="2340646" y="47939"/>
                  </a:lnTo>
                  <a:lnTo>
                    <a:pt x="2307519" y="22346"/>
                  </a:lnTo>
                  <a:lnTo>
                    <a:pt x="2268421" y="5846"/>
                  </a:lnTo>
                  <a:lnTo>
                    <a:pt x="2224913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6645846" y="1485429"/>
              <a:ext cx="2388870" cy="1637030"/>
            </a:xfrm>
            <a:custGeom>
              <a:avLst/>
              <a:gdLst/>
              <a:ahLst/>
              <a:cxnLst/>
              <a:rect l="l" t="t" r="r" b="b"/>
              <a:pathLst>
                <a:path w="2388870" h="1637030">
                  <a:moveTo>
                    <a:pt x="301764" y="1636725"/>
                  </a:moveTo>
                  <a:lnTo>
                    <a:pt x="294830" y="1636725"/>
                  </a:lnTo>
                  <a:lnTo>
                    <a:pt x="288010" y="1636293"/>
                  </a:lnTo>
                  <a:lnTo>
                    <a:pt x="281305" y="1635455"/>
                  </a:lnTo>
                  <a:lnTo>
                    <a:pt x="281305" y="1636725"/>
                  </a:lnTo>
                  <a:lnTo>
                    <a:pt x="0" y="1636725"/>
                  </a:lnTo>
                  <a:lnTo>
                    <a:pt x="138087" y="1462773"/>
                  </a:lnTo>
                  <a:lnTo>
                    <a:pt x="138087" y="163677"/>
                  </a:lnTo>
                  <a:lnTo>
                    <a:pt x="143933" y="120164"/>
                  </a:lnTo>
                  <a:lnTo>
                    <a:pt x="160433" y="81065"/>
                  </a:lnTo>
                  <a:lnTo>
                    <a:pt x="186026" y="47939"/>
                  </a:lnTo>
                  <a:lnTo>
                    <a:pt x="219152" y="22346"/>
                  </a:lnTo>
                  <a:lnTo>
                    <a:pt x="258252" y="5846"/>
                  </a:lnTo>
                  <a:lnTo>
                    <a:pt x="301764" y="0"/>
                  </a:lnTo>
                  <a:lnTo>
                    <a:pt x="2224913" y="0"/>
                  </a:lnTo>
                  <a:lnTo>
                    <a:pt x="2268421" y="5846"/>
                  </a:lnTo>
                  <a:lnTo>
                    <a:pt x="2307519" y="22346"/>
                  </a:lnTo>
                  <a:lnTo>
                    <a:pt x="2340646" y="47939"/>
                  </a:lnTo>
                  <a:lnTo>
                    <a:pt x="2366241" y="81065"/>
                  </a:lnTo>
                  <a:lnTo>
                    <a:pt x="2382743" y="120164"/>
                  </a:lnTo>
                  <a:lnTo>
                    <a:pt x="2388590" y="163677"/>
                  </a:lnTo>
                  <a:lnTo>
                    <a:pt x="2388590" y="1473060"/>
                  </a:lnTo>
                  <a:lnTo>
                    <a:pt x="2382743" y="1516572"/>
                  </a:lnTo>
                  <a:lnTo>
                    <a:pt x="2366241" y="1555669"/>
                  </a:lnTo>
                  <a:lnTo>
                    <a:pt x="2340646" y="1588792"/>
                  </a:lnTo>
                  <a:lnTo>
                    <a:pt x="2307519" y="1614382"/>
                  </a:lnTo>
                  <a:lnTo>
                    <a:pt x="2268421" y="1630879"/>
                  </a:lnTo>
                  <a:lnTo>
                    <a:pt x="2224913" y="1636725"/>
                  </a:lnTo>
                  <a:lnTo>
                    <a:pt x="301764" y="1636725"/>
                  </a:lnTo>
                  <a:close/>
                </a:path>
              </a:pathLst>
            </a:custGeom>
            <a:ln w="1071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 descr=""/>
          <p:cNvSpPr txBox="1"/>
          <p:nvPr/>
        </p:nvSpPr>
        <p:spPr>
          <a:xfrm>
            <a:off x="5057075" y="2582631"/>
            <a:ext cx="1278255" cy="2020570"/>
          </a:xfrm>
          <a:prstGeom prst="rect">
            <a:avLst/>
          </a:prstGeom>
        </p:spPr>
        <p:txBody>
          <a:bodyPr wrap="square" lIns="0" tIns="1905" rIns="0" bIns="0" rtlCol="0" vert="horz">
            <a:spAutoFit/>
          </a:bodyPr>
          <a:lstStyle/>
          <a:p>
            <a:pPr algn="ctr" marL="12700" marR="5080" indent="-635">
              <a:lnSpc>
                <a:spcPct val="104400"/>
              </a:lnSpc>
              <a:spcBef>
                <a:spcPts val="15"/>
              </a:spcBef>
            </a:pPr>
            <a:r>
              <a:rPr dirty="0" sz="1800" spc="650" b="1">
                <a:latin typeface="Trebuchet MS"/>
                <a:cs typeface="Trebuchet MS"/>
              </a:rPr>
              <a:t>Extern </a:t>
            </a:r>
            <a:r>
              <a:rPr dirty="0" sz="1800" spc="515" b="1">
                <a:latin typeface="Trebuchet MS"/>
                <a:cs typeface="Trebuchet MS"/>
              </a:rPr>
              <a:t>al </a:t>
            </a:r>
            <a:r>
              <a:rPr dirty="0" sz="1800" spc="825" b="1">
                <a:latin typeface="Trebuchet MS"/>
                <a:cs typeface="Trebuchet MS"/>
              </a:rPr>
              <a:t>Acces </a:t>
            </a:r>
            <a:r>
              <a:rPr dirty="0" sz="1800" spc="740" b="1">
                <a:latin typeface="Trebuchet MS"/>
                <a:cs typeface="Trebuchet MS"/>
              </a:rPr>
              <a:t>s</a:t>
            </a:r>
            <a:r>
              <a:rPr dirty="0" sz="1800" spc="15" b="1">
                <a:latin typeface="Trebuchet MS"/>
                <a:cs typeface="Trebuchet MS"/>
              </a:rPr>
              <a:t> </a:t>
            </a:r>
            <a:r>
              <a:rPr dirty="0" sz="1800" spc="570" b="1">
                <a:latin typeface="Trebuchet MS"/>
                <a:cs typeface="Trebuchet MS"/>
              </a:rPr>
              <a:t>via </a:t>
            </a:r>
            <a:r>
              <a:rPr dirty="0" sz="1800" spc="885" b="1">
                <a:latin typeface="Trebuchet MS"/>
                <a:cs typeface="Trebuchet MS"/>
              </a:rPr>
              <a:t>OpenS </a:t>
            </a:r>
            <a:r>
              <a:rPr dirty="0" sz="1800" spc="355" b="1">
                <a:latin typeface="Trebuchet MS"/>
                <a:cs typeface="Trebuchet MS"/>
              </a:rPr>
              <a:t>hiĒt </a:t>
            </a:r>
            <a:r>
              <a:rPr dirty="0" sz="1800" spc="750" b="1">
                <a:latin typeface="Trebuchet MS"/>
                <a:cs typeface="Trebuchet MS"/>
              </a:rPr>
              <a:t>Route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6936587" y="4485320"/>
            <a:ext cx="1893570" cy="1141730"/>
          </a:xfrm>
          <a:prstGeom prst="rect">
            <a:avLst/>
          </a:prstGeom>
        </p:spPr>
        <p:txBody>
          <a:bodyPr wrap="square" lIns="0" tIns="1905" rIns="0" bIns="0" rtlCol="0" vert="horz">
            <a:spAutoFit/>
          </a:bodyPr>
          <a:lstStyle/>
          <a:p>
            <a:pPr algn="ctr" marL="12700" marR="5080">
              <a:lnSpc>
                <a:spcPct val="104400"/>
              </a:lnSpc>
              <a:spcBef>
                <a:spcPts val="15"/>
              </a:spcBef>
            </a:pPr>
            <a:r>
              <a:rPr dirty="0" sz="1800" spc="655" b="1">
                <a:solidFill>
                  <a:srgbClr val="FFFFFF"/>
                </a:solidFill>
                <a:latin typeface="Trebuchet MS"/>
                <a:cs typeface="Trebuchet MS"/>
              </a:rPr>
              <a:t>OpenShiĒt </a:t>
            </a:r>
            <a:r>
              <a:rPr dirty="0" sz="1800" spc="760" b="1">
                <a:solidFill>
                  <a:srgbClr val="FFFFFF"/>
                </a:solidFill>
                <a:latin typeface="Trebuchet MS"/>
                <a:cs typeface="Trebuchet MS"/>
              </a:rPr>
              <a:t>Route</a:t>
            </a:r>
            <a:endParaRPr sz="1800">
              <a:latin typeface="Trebuchet MS"/>
              <a:cs typeface="Trebuchet MS"/>
            </a:endParaRPr>
          </a:p>
          <a:p>
            <a:pPr algn="ctr" marL="348615" marR="340995">
              <a:lnSpc>
                <a:spcPct val="106500"/>
              </a:lnSpc>
              <a:spcBef>
                <a:spcPts val="655"/>
              </a:spcBef>
            </a:pPr>
            <a:r>
              <a:rPr dirty="0" sz="1450" spc="70">
                <a:solidFill>
                  <a:srgbClr val="FFFFFF"/>
                </a:solidFill>
                <a:latin typeface="Calibri"/>
                <a:cs typeface="Calibri"/>
              </a:rPr>
              <a:t>Maps</a:t>
            </a:r>
            <a:r>
              <a:rPr dirty="0" sz="1450" spc="-1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450" spc="135">
                <a:solidFill>
                  <a:srgbClr val="FFFFFF"/>
                </a:solidFill>
                <a:latin typeface="Calibri"/>
                <a:cs typeface="Calibri"/>
              </a:rPr>
              <a:t>URL</a:t>
            </a:r>
            <a:r>
              <a:rPr dirty="0" sz="1450" spc="-1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450" spc="55">
                <a:solidFill>
                  <a:srgbClr val="FFFFFF"/>
                </a:solidFill>
                <a:latin typeface="Calibri"/>
                <a:cs typeface="Calibri"/>
              </a:rPr>
              <a:t>and handles</a:t>
            </a:r>
            <a:r>
              <a:rPr dirty="0" sz="1450" spc="-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450" spc="100">
                <a:solidFill>
                  <a:srgbClr val="FFFFFF"/>
                </a:solidFill>
                <a:latin typeface="Calibri"/>
                <a:cs typeface="Calibri"/>
              </a:rPr>
              <a:t>TLS</a:t>
            </a:r>
            <a:endParaRPr sz="1450">
              <a:latin typeface="Calibri"/>
              <a:cs typeface="Calibri"/>
            </a:endParaRPr>
          </a:p>
        </p:txBody>
      </p:sp>
      <p:sp>
        <p:nvSpPr>
          <p:cNvPr id="19" name="object 19" descr=""/>
          <p:cNvSpPr txBox="1"/>
          <p:nvPr/>
        </p:nvSpPr>
        <p:spPr>
          <a:xfrm>
            <a:off x="2550672" y="4485320"/>
            <a:ext cx="1891664" cy="1141730"/>
          </a:xfrm>
          <a:prstGeom prst="rect">
            <a:avLst/>
          </a:prstGeom>
        </p:spPr>
        <p:txBody>
          <a:bodyPr wrap="square" lIns="0" tIns="1905" rIns="0" bIns="0" rtlCol="0" vert="horz">
            <a:spAutoFit/>
          </a:bodyPr>
          <a:lstStyle/>
          <a:p>
            <a:pPr algn="ctr" marL="12700" marR="5080">
              <a:lnSpc>
                <a:spcPct val="104400"/>
              </a:lnSpc>
              <a:spcBef>
                <a:spcPts val="15"/>
              </a:spcBef>
            </a:pPr>
            <a:r>
              <a:rPr dirty="0" sz="1800" spc="625" b="1">
                <a:solidFill>
                  <a:srgbClr val="FFFFFF"/>
                </a:solidFill>
                <a:latin typeface="Trebuchet MS"/>
                <a:cs typeface="Trebuchet MS"/>
              </a:rPr>
              <a:t>Service </a:t>
            </a:r>
            <a:r>
              <a:rPr dirty="0" sz="1800" spc="509" b="1">
                <a:solidFill>
                  <a:srgbClr val="FFFFFF"/>
                </a:solidFill>
                <a:latin typeface="Trebuchet MS"/>
                <a:cs typeface="Trebuchet MS"/>
              </a:rPr>
              <a:t>(ClusterIP)</a:t>
            </a:r>
            <a:endParaRPr sz="1800">
              <a:latin typeface="Trebuchet MS"/>
              <a:cs typeface="Trebuchet MS"/>
            </a:endParaRPr>
          </a:p>
          <a:p>
            <a:pPr algn="ctr" marL="114935" marR="107314">
              <a:lnSpc>
                <a:spcPct val="106500"/>
              </a:lnSpc>
              <a:spcBef>
                <a:spcPts val="655"/>
              </a:spcBef>
            </a:pPr>
            <a:r>
              <a:rPr dirty="0" sz="1450" spc="55">
                <a:solidFill>
                  <a:srgbClr val="FFFFFF"/>
                </a:solidFill>
                <a:latin typeface="Calibri"/>
                <a:cs typeface="Calibri"/>
              </a:rPr>
              <a:t>Stable</a:t>
            </a:r>
            <a:r>
              <a:rPr dirty="0" sz="1450" spc="-1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450" spc="105">
                <a:solidFill>
                  <a:srgbClr val="FFFFFF"/>
                </a:solidFill>
                <a:latin typeface="Calibri"/>
                <a:cs typeface="Calibri"/>
              </a:rPr>
              <a:t>DNS</a:t>
            </a:r>
            <a:r>
              <a:rPr dirty="0" sz="1450" spc="-1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450" spc="8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1450" spc="-1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450" spc="40">
                <a:solidFill>
                  <a:srgbClr val="FFFFFF"/>
                </a:solidFill>
                <a:latin typeface="Calibri"/>
                <a:cs typeface="Calibri"/>
              </a:rPr>
              <a:t>load </a:t>
            </a:r>
            <a:r>
              <a:rPr dirty="0" sz="1450" spc="55">
                <a:solidFill>
                  <a:srgbClr val="FFFFFF"/>
                </a:solidFill>
                <a:latin typeface="Calibri"/>
                <a:cs typeface="Calibri"/>
              </a:rPr>
              <a:t>balancing</a:t>
            </a:r>
            <a:endParaRPr sz="1450">
              <a:latin typeface="Calibri"/>
              <a:cs typeface="Calibri"/>
            </a:endParaRPr>
          </a:p>
        </p:txBody>
      </p:sp>
      <p:sp>
        <p:nvSpPr>
          <p:cNvPr id="20" name="object 20" descr=""/>
          <p:cNvSpPr txBox="1"/>
          <p:nvPr/>
        </p:nvSpPr>
        <p:spPr>
          <a:xfrm>
            <a:off x="2636505" y="1713122"/>
            <a:ext cx="1720214" cy="1141730"/>
          </a:xfrm>
          <a:prstGeom prst="rect">
            <a:avLst/>
          </a:prstGeom>
        </p:spPr>
        <p:txBody>
          <a:bodyPr wrap="square" lIns="0" tIns="1905" rIns="0" bIns="0" rtlCol="0" vert="horz">
            <a:spAutoFit/>
          </a:bodyPr>
          <a:lstStyle/>
          <a:p>
            <a:pPr marL="481965" marR="26034" indent="-448945">
              <a:lnSpc>
                <a:spcPct val="104400"/>
              </a:lnSpc>
              <a:spcBef>
                <a:spcPts val="15"/>
              </a:spcBef>
            </a:pPr>
            <a:r>
              <a:rPr dirty="0" sz="1800" spc="825" b="1">
                <a:solidFill>
                  <a:srgbClr val="FFFFFF"/>
                </a:solidFill>
                <a:latin typeface="Trebuchet MS"/>
                <a:cs typeface="Trebuchet MS"/>
              </a:rPr>
              <a:t>Backend </a:t>
            </a:r>
            <a:r>
              <a:rPr dirty="0" sz="1800" spc="905" b="1">
                <a:solidFill>
                  <a:srgbClr val="FFFFFF"/>
                </a:solidFill>
                <a:latin typeface="Trebuchet MS"/>
                <a:cs typeface="Trebuchet MS"/>
              </a:rPr>
              <a:t>Pod</a:t>
            </a:r>
            <a:endParaRPr sz="1800">
              <a:latin typeface="Trebuchet MS"/>
              <a:cs typeface="Trebuchet MS"/>
            </a:endParaRPr>
          </a:p>
          <a:p>
            <a:pPr marL="574040" marR="5080" indent="-561975">
              <a:lnSpc>
                <a:spcPct val="106500"/>
              </a:lnSpc>
              <a:spcBef>
                <a:spcPts val="655"/>
              </a:spcBef>
            </a:pPr>
            <a:r>
              <a:rPr dirty="0" sz="1450" spc="65">
                <a:solidFill>
                  <a:srgbClr val="FFFFFF"/>
                </a:solidFill>
                <a:latin typeface="Calibri"/>
                <a:cs typeface="Calibri"/>
              </a:rPr>
              <a:t>Receives</a:t>
            </a:r>
            <a:r>
              <a:rPr dirty="0" sz="1450" spc="-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450" spc="80">
                <a:solidFill>
                  <a:srgbClr val="FFFFFF"/>
                </a:solidFill>
                <a:latin typeface="Calibri"/>
                <a:cs typeface="Calibri"/>
              </a:rPr>
              <a:t>tǐaffic</a:t>
            </a:r>
            <a:r>
              <a:rPr dirty="0" sz="1450" spc="-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450" spc="70">
                <a:solidFill>
                  <a:srgbClr val="FFFFFF"/>
                </a:solidFill>
                <a:latin typeface="Calibri"/>
                <a:cs typeface="Calibri"/>
              </a:rPr>
              <a:t>fǐom </a:t>
            </a:r>
            <a:r>
              <a:rPr dirty="0" sz="1450" spc="60">
                <a:solidFill>
                  <a:srgbClr val="FFFFFF"/>
                </a:solidFill>
                <a:latin typeface="Calibri"/>
                <a:cs typeface="Calibri"/>
              </a:rPr>
              <a:t>seǐvice</a:t>
            </a:r>
            <a:endParaRPr sz="1450">
              <a:latin typeface="Calibri"/>
              <a:cs typeface="Calibri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7108403" y="1569910"/>
            <a:ext cx="1573530" cy="1428115"/>
          </a:xfrm>
          <a:prstGeom prst="rect">
            <a:avLst/>
          </a:prstGeom>
        </p:spPr>
        <p:txBody>
          <a:bodyPr wrap="square" lIns="0" tIns="1905" rIns="0" bIns="0" rtlCol="0" vert="horz">
            <a:spAutoFit/>
          </a:bodyPr>
          <a:lstStyle/>
          <a:p>
            <a:pPr algn="ctr" marL="12065" marR="5080">
              <a:lnSpc>
                <a:spcPct val="104400"/>
              </a:lnSpc>
              <a:spcBef>
                <a:spcPts val="15"/>
              </a:spcBef>
            </a:pPr>
            <a:r>
              <a:rPr dirty="0" sz="1800" spc="620" b="1">
                <a:solidFill>
                  <a:srgbClr val="FFFFFF"/>
                </a:solidFill>
                <a:latin typeface="Trebuchet MS"/>
                <a:cs typeface="Trebuchet MS"/>
              </a:rPr>
              <a:t>External </a:t>
            </a:r>
            <a:r>
              <a:rPr dirty="0" sz="1800" spc="600" b="1">
                <a:solidFill>
                  <a:srgbClr val="FFFFFF"/>
                </a:solidFill>
                <a:latin typeface="Trebuchet MS"/>
                <a:cs typeface="Trebuchet MS"/>
              </a:rPr>
              <a:t>user </a:t>
            </a:r>
            <a:r>
              <a:rPr dirty="0" sz="1800" spc="640" b="1">
                <a:solidFill>
                  <a:srgbClr val="FFFFFF"/>
                </a:solidFill>
                <a:latin typeface="Trebuchet MS"/>
                <a:cs typeface="Trebuchet MS"/>
              </a:rPr>
              <a:t>request</a:t>
            </a:r>
            <a:endParaRPr sz="1800">
              <a:latin typeface="Trebuchet MS"/>
              <a:cs typeface="Trebuchet MS"/>
            </a:endParaRPr>
          </a:p>
          <a:p>
            <a:pPr algn="ctr" marL="36195" marR="28575">
              <a:lnSpc>
                <a:spcPct val="106500"/>
              </a:lnSpc>
              <a:spcBef>
                <a:spcPts val="655"/>
              </a:spcBef>
            </a:pPr>
            <a:r>
              <a:rPr dirty="0" sz="1450" spc="100">
                <a:solidFill>
                  <a:srgbClr val="FFFFFF"/>
                </a:solidFill>
                <a:latin typeface="Calibri"/>
                <a:cs typeface="Calibri"/>
              </a:rPr>
              <a:t>HTTP/HTTPS</a:t>
            </a:r>
            <a:r>
              <a:rPr dirty="0" sz="1450" spc="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450" spc="70">
                <a:solidFill>
                  <a:srgbClr val="FFFFFF"/>
                </a:solidFill>
                <a:latin typeface="Calibri"/>
                <a:cs typeface="Calibri"/>
              </a:rPr>
              <a:t>fǐom </a:t>
            </a:r>
            <a:r>
              <a:rPr dirty="0" sz="1450" spc="-10">
                <a:solidFill>
                  <a:srgbClr val="FFFFFF"/>
                </a:solidFill>
                <a:latin typeface="Calibri"/>
                <a:cs typeface="Calibri"/>
              </a:rPr>
              <a:t>client</a:t>
            </a:r>
            <a:endParaRPr sz="1450">
              <a:latin typeface="Calibri"/>
              <a:cs typeface="Calibri"/>
            </a:endParaRPr>
          </a:p>
        </p:txBody>
      </p:sp>
      <p:sp>
        <p:nvSpPr>
          <p:cNvPr id="22" name="object 22" descr=""/>
          <p:cNvSpPr txBox="1"/>
          <p:nvPr/>
        </p:nvSpPr>
        <p:spPr>
          <a:xfrm>
            <a:off x="587375" y="6155690"/>
            <a:ext cx="9768840" cy="5778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4300"/>
              </a:lnSpc>
              <a:spcBef>
                <a:spcPts val="100"/>
              </a:spcBef>
            </a:pP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Kubeǐnetes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makes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inteǐnal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communication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easy,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but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OpenShift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makes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exteǐnal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95">
                <a:solidFill>
                  <a:srgbClr val="D7E5D8"/>
                </a:solidFill>
                <a:latin typeface="Calibri"/>
                <a:cs typeface="Calibri"/>
              </a:rPr>
              <a:t>access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effoǐtless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with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Routes.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Pods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get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unique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Calibri"/>
                <a:cs typeface="Calibri"/>
              </a:rPr>
              <a:t>IPs,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Seǐvices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pǐovide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stable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DNS,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and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Routes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expose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seǐvices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 to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the 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woǐld.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23" name="object 23" descr="">
            <a:hlinkClick r:id="rId3"/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80244" y="6724650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87375" y="1492250"/>
            <a:ext cx="706437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1080"/>
              <a:t>Security-</a:t>
            </a:r>
            <a:r>
              <a:rPr dirty="0" spc="985"/>
              <a:t>First</a:t>
            </a:r>
            <a:r>
              <a:rPr dirty="0" spc="50"/>
              <a:t> </a:t>
            </a:r>
            <a:r>
              <a:rPr dirty="0" spc="1360"/>
              <a:t>Design</a:t>
            </a:r>
          </a:p>
        </p:txBody>
      </p:sp>
      <p:grpSp>
        <p:nvGrpSpPr>
          <p:cNvPr id="3" name="object 3" descr=""/>
          <p:cNvGrpSpPr/>
          <p:nvPr/>
        </p:nvGrpSpPr>
        <p:grpSpPr>
          <a:xfrm>
            <a:off x="600075" y="2400299"/>
            <a:ext cx="3295650" cy="2514600"/>
            <a:chOff x="600075" y="2400299"/>
            <a:chExt cx="3295650" cy="2514600"/>
          </a:xfrm>
        </p:grpSpPr>
        <p:sp>
          <p:nvSpPr>
            <p:cNvPr id="4" name="object 4" descr=""/>
            <p:cNvSpPr/>
            <p:nvPr/>
          </p:nvSpPr>
          <p:spPr>
            <a:xfrm>
              <a:off x="604837" y="2405062"/>
              <a:ext cx="3286125" cy="2505075"/>
            </a:xfrm>
            <a:custGeom>
              <a:avLst/>
              <a:gdLst/>
              <a:ahLst/>
              <a:cxnLst/>
              <a:rect l="l" t="t" r="r" b="b"/>
              <a:pathLst>
                <a:path w="3286125" h="2505075">
                  <a:moveTo>
                    <a:pt x="3234512" y="0"/>
                  </a:moveTo>
                  <a:lnTo>
                    <a:pt x="51619" y="0"/>
                  </a:lnTo>
                  <a:lnTo>
                    <a:pt x="48026" y="355"/>
                  </a:lnTo>
                  <a:lnTo>
                    <a:pt x="13618" y="18745"/>
                  </a:lnTo>
                  <a:lnTo>
                    <a:pt x="0" y="51612"/>
                  </a:lnTo>
                  <a:lnTo>
                    <a:pt x="0" y="2449830"/>
                  </a:lnTo>
                  <a:lnTo>
                    <a:pt x="0" y="2453462"/>
                  </a:lnTo>
                  <a:lnTo>
                    <a:pt x="18747" y="2491460"/>
                  </a:lnTo>
                  <a:lnTo>
                    <a:pt x="51619" y="2505075"/>
                  </a:lnTo>
                  <a:lnTo>
                    <a:pt x="3234512" y="2505075"/>
                  </a:lnTo>
                  <a:lnTo>
                    <a:pt x="3272510" y="2486329"/>
                  </a:lnTo>
                  <a:lnTo>
                    <a:pt x="3286125" y="2453462"/>
                  </a:lnTo>
                  <a:lnTo>
                    <a:pt x="3286125" y="51612"/>
                  </a:lnTo>
                  <a:lnTo>
                    <a:pt x="3267379" y="13614"/>
                  </a:lnTo>
                  <a:lnTo>
                    <a:pt x="3238093" y="355"/>
                  </a:lnTo>
                  <a:lnTo>
                    <a:pt x="3234512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604837" y="2405062"/>
              <a:ext cx="3286125" cy="2505075"/>
            </a:xfrm>
            <a:custGeom>
              <a:avLst/>
              <a:gdLst/>
              <a:ahLst/>
              <a:cxnLst/>
              <a:rect l="l" t="t" r="r" b="b"/>
              <a:pathLst>
                <a:path w="3286125" h="2505075">
                  <a:moveTo>
                    <a:pt x="0" y="2449830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1" y="48018"/>
                  </a:lnTo>
                  <a:lnTo>
                    <a:pt x="1061" y="44462"/>
                  </a:lnTo>
                  <a:lnTo>
                    <a:pt x="1771" y="40906"/>
                  </a:lnTo>
                  <a:lnTo>
                    <a:pt x="2818" y="37452"/>
                  </a:lnTo>
                  <a:lnTo>
                    <a:pt x="4207" y="34099"/>
                  </a:lnTo>
                  <a:lnTo>
                    <a:pt x="5590" y="30746"/>
                  </a:lnTo>
                  <a:lnTo>
                    <a:pt x="24551" y="9309"/>
                  </a:lnTo>
                  <a:lnTo>
                    <a:pt x="27567" y="7289"/>
                  </a:lnTo>
                  <a:lnTo>
                    <a:pt x="44465" y="1066"/>
                  </a:lnTo>
                  <a:lnTo>
                    <a:pt x="48026" y="355"/>
                  </a:lnTo>
                  <a:lnTo>
                    <a:pt x="51619" y="0"/>
                  </a:lnTo>
                  <a:lnTo>
                    <a:pt x="55245" y="0"/>
                  </a:lnTo>
                  <a:lnTo>
                    <a:pt x="3230880" y="0"/>
                  </a:lnTo>
                  <a:lnTo>
                    <a:pt x="3234512" y="0"/>
                  </a:lnTo>
                  <a:lnTo>
                    <a:pt x="3238093" y="355"/>
                  </a:lnTo>
                  <a:lnTo>
                    <a:pt x="3241649" y="1066"/>
                  </a:lnTo>
                  <a:lnTo>
                    <a:pt x="3245218" y="1765"/>
                  </a:lnTo>
                  <a:lnTo>
                    <a:pt x="3248672" y="2819"/>
                  </a:lnTo>
                  <a:lnTo>
                    <a:pt x="3252012" y="4203"/>
                  </a:lnTo>
                  <a:lnTo>
                    <a:pt x="3255378" y="5588"/>
                  </a:lnTo>
                  <a:lnTo>
                    <a:pt x="3281921" y="34099"/>
                  </a:lnTo>
                  <a:lnTo>
                    <a:pt x="3285058" y="44462"/>
                  </a:lnTo>
                  <a:lnTo>
                    <a:pt x="3285769" y="48018"/>
                  </a:lnTo>
                  <a:lnTo>
                    <a:pt x="3286125" y="51612"/>
                  </a:lnTo>
                  <a:lnTo>
                    <a:pt x="3286125" y="55245"/>
                  </a:lnTo>
                  <a:lnTo>
                    <a:pt x="3286125" y="2449830"/>
                  </a:lnTo>
                  <a:lnTo>
                    <a:pt x="3286125" y="2453462"/>
                  </a:lnTo>
                  <a:lnTo>
                    <a:pt x="3285769" y="2457043"/>
                  </a:lnTo>
                  <a:lnTo>
                    <a:pt x="3285058" y="2460612"/>
                  </a:lnTo>
                  <a:lnTo>
                    <a:pt x="3284359" y="2464168"/>
                  </a:lnTo>
                  <a:lnTo>
                    <a:pt x="3261575" y="2495765"/>
                  </a:lnTo>
                  <a:lnTo>
                    <a:pt x="3241649" y="2504008"/>
                  </a:lnTo>
                  <a:lnTo>
                    <a:pt x="3238093" y="2504719"/>
                  </a:lnTo>
                  <a:lnTo>
                    <a:pt x="3234512" y="2505075"/>
                  </a:lnTo>
                  <a:lnTo>
                    <a:pt x="3230880" y="2505075"/>
                  </a:lnTo>
                  <a:lnTo>
                    <a:pt x="55245" y="2505075"/>
                  </a:lnTo>
                  <a:lnTo>
                    <a:pt x="51619" y="2505075"/>
                  </a:lnTo>
                  <a:lnTo>
                    <a:pt x="48026" y="2504719"/>
                  </a:lnTo>
                  <a:lnTo>
                    <a:pt x="44465" y="2504008"/>
                  </a:lnTo>
                  <a:lnTo>
                    <a:pt x="40907" y="2503309"/>
                  </a:lnTo>
                  <a:lnTo>
                    <a:pt x="9311" y="2480513"/>
                  </a:lnTo>
                  <a:lnTo>
                    <a:pt x="7292" y="2477503"/>
                  </a:lnTo>
                  <a:lnTo>
                    <a:pt x="5590" y="2474328"/>
                  </a:lnTo>
                  <a:lnTo>
                    <a:pt x="4207" y="2470975"/>
                  </a:lnTo>
                  <a:lnTo>
                    <a:pt x="2818" y="2467622"/>
                  </a:lnTo>
                  <a:lnTo>
                    <a:pt x="1771" y="2464168"/>
                  </a:lnTo>
                  <a:lnTo>
                    <a:pt x="1061" y="2460612"/>
                  </a:lnTo>
                  <a:lnTo>
                    <a:pt x="351" y="2457043"/>
                  </a:lnTo>
                  <a:lnTo>
                    <a:pt x="0" y="2453462"/>
                  </a:lnTo>
                  <a:lnTo>
                    <a:pt x="0" y="2449830"/>
                  </a:lnTo>
                  <a:close/>
                </a:path>
              </a:pathLst>
            </a:custGeom>
            <a:ln w="952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781050" y="2581274"/>
              <a:ext cx="514350" cy="514350"/>
            </a:xfrm>
            <a:custGeom>
              <a:avLst/>
              <a:gdLst/>
              <a:ahLst/>
              <a:cxnLst/>
              <a:rect l="l" t="t" r="r" b="b"/>
              <a:pathLst>
                <a:path w="514350" h="514350">
                  <a:moveTo>
                    <a:pt x="265598" y="0"/>
                  </a:moveTo>
                  <a:lnTo>
                    <a:pt x="248751" y="0"/>
                  </a:lnTo>
                  <a:lnTo>
                    <a:pt x="240347" y="406"/>
                  </a:lnTo>
                  <a:lnTo>
                    <a:pt x="198739" y="6578"/>
                  </a:lnTo>
                  <a:lnTo>
                    <a:pt x="150976" y="22796"/>
                  </a:lnTo>
                  <a:lnTo>
                    <a:pt x="107294" y="48018"/>
                  </a:lnTo>
                  <a:lnTo>
                    <a:pt x="69368" y="81280"/>
                  </a:lnTo>
                  <a:lnTo>
                    <a:pt x="38660" y="121297"/>
                  </a:lnTo>
                  <a:lnTo>
                    <a:pt x="16351" y="166535"/>
                  </a:lnTo>
                  <a:lnTo>
                    <a:pt x="3299" y="215265"/>
                  </a:lnTo>
                  <a:lnTo>
                    <a:pt x="0" y="248754"/>
                  </a:lnTo>
                  <a:lnTo>
                    <a:pt x="0" y="257175"/>
                  </a:lnTo>
                  <a:lnTo>
                    <a:pt x="0" y="265595"/>
                  </a:lnTo>
                  <a:lnTo>
                    <a:pt x="6583" y="315607"/>
                  </a:lnTo>
                  <a:lnTo>
                    <a:pt x="22800" y="363372"/>
                  </a:lnTo>
                  <a:lnTo>
                    <a:pt x="48022" y="407060"/>
                  </a:lnTo>
                  <a:lnTo>
                    <a:pt x="81280" y="444982"/>
                  </a:lnTo>
                  <a:lnTo>
                    <a:pt x="121300" y="475691"/>
                  </a:lnTo>
                  <a:lnTo>
                    <a:pt x="166538" y="497992"/>
                  </a:lnTo>
                  <a:lnTo>
                    <a:pt x="215265" y="511048"/>
                  </a:lnTo>
                  <a:lnTo>
                    <a:pt x="248751" y="514350"/>
                  </a:lnTo>
                  <a:lnTo>
                    <a:pt x="265598" y="514350"/>
                  </a:lnTo>
                  <a:lnTo>
                    <a:pt x="315610" y="507758"/>
                  </a:lnTo>
                  <a:lnTo>
                    <a:pt x="363373" y="491553"/>
                  </a:lnTo>
                  <a:lnTo>
                    <a:pt x="407055" y="466331"/>
                  </a:lnTo>
                  <a:lnTo>
                    <a:pt x="444981" y="433070"/>
                  </a:lnTo>
                  <a:lnTo>
                    <a:pt x="475689" y="393052"/>
                  </a:lnTo>
                  <a:lnTo>
                    <a:pt x="498005" y="347802"/>
                  </a:lnTo>
                  <a:lnTo>
                    <a:pt x="511048" y="299085"/>
                  </a:lnTo>
                  <a:lnTo>
                    <a:pt x="514350" y="265595"/>
                  </a:lnTo>
                  <a:lnTo>
                    <a:pt x="514350" y="248754"/>
                  </a:lnTo>
                  <a:lnTo>
                    <a:pt x="507771" y="198742"/>
                  </a:lnTo>
                  <a:lnTo>
                    <a:pt x="491553" y="150977"/>
                  </a:lnTo>
                  <a:lnTo>
                    <a:pt x="466328" y="107289"/>
                  </a:lnTo>
                  <a:lnTo>
                    <a:pt x="433070" y="69367"/>
                  </a:lnTo>
                  <a:lnTo>
                    <a:pt x="393049" y="38658"/>
                  </a:lnTo>
                  <a:lnTo>
                    <a:pt x="347811" y="16357"/>
                  </a:lnTo>
                  <a:lnTo>
                    <a:pt x="299085" y="3302"/>
                  </a:lnTo>
                  <a:lnTo>
                    <a:pt x="274002" y="406"/>
                  </a:lnTo>
                  <a:lnTo>
                    <a:pt x="265598" y="0"/>
                  </a:lnTo>
                  <a:close/>
                </a:path>
              </a:pathLst>
            </a:custGeom>
            <a:solidFill>
              <a:srgbClr val="A8F00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31157" y="2724606"/>
              <a:ext cx="216961" cy="230606"/>
            </a:xfrm>
            <a:prstGeom prst="rect">
              <a:avLst/>
            </a:prstGeom>
          </p:spPr>
        </p:pic>
      </p:grpSp>
      <p:sp>
        <p:nvSpPr>
          <p:cNvPr id="8" name="object 8" descr=""/>
          <p:cNvSpPr txBox="1"/>
          <p:nvPr/>
        </p:nvSpPr>
        <p:spPr>
          <a:xfrm>
            <a:off x="768350" y="3221037"/>
            <a:ext cx="2891790" cy="14744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8255">
              <a:lnSpc>
                <a:spcPct val="109800"/>
              </a:lnSpc>
              <a:spcBef>
                <a:spcPts val="90"/>
              </a:spcBef>
            </a:pPr>
            <a:r>
              <a:rPr dirty="0" sz="1650" spc="585" b="1">
                <a:solidFill>
                  <a:srgbClr val="FFFFFF"/>
                </a:solidFill>
                <a:latin typeface="Trebuchet MS"/>
                <a:cs typeface="Trebuchet MS"/>
              </a:rPr>
              <a:t>Security</a:t>
            </a:r>
            <a:r>
              <a:rPr dirty="0" sz="1650" spc="2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685" b="1">
                <a:solidFill>
                  <a:srgbClr val="FFFFFF"/>
                </a:solidFill>
                <a:latin typeface="Trebuchet MS"/>
                <a:cs typeface="Trebuchet MS"/>
              </a:rPr>
              <a:t>Context </a:t>
            </a:r>
            <a:r>
              <a:rPr dirty="0" sz="1650" spc="610" b="1">
                <a:solidFill>
                  <a:srgbClr val="FFFFFF"/>
                </a:solidFill>
                <a:latin typeface="Trebuchet MS"/>
                <a:cs typeface="Trebuchet MS"/>
              </a:rPr>
              <a:t>Constraints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dirty="0" sz="1350" spc="70">
                <a:solidFill>
                  <a:srgbClr val="FFFFFF"/>
                </a:solidFill>
                <a:latin typeface="Calibri"/>
                <a:cs typeface="Calibri"/>
              </a:rPr>
              <a:t>Stǐicteǐ</a:t>
            </a:r>
            <a:r>
              <a:rPr dirty="0" sz="1350" spc="-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than</a:t>
            </a:r>
            <a:r>
              <a:rPr dirty="0" sz="135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Kubeǐnetes 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PodSecuǐityPolicies</a:t>
            </a:r>
            <a:r>
              <a:rPr dirty="0" sz="1350" spc="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190">
                <a:solidFill>
                  <a:srgbClr val="FFFFFF"/>
                </a:solidFill>
                <a:latin typeface="Calibri"/>
                <a:cs typeface="Calibri"/>
              </a:rPr>
              <a:t>-</a:t>
            </a:r>
            <a:r>
              <a:rPr dirty="0" sz="1350" spc="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FFFFFF"/>
                </a:solidFill>
                <a:latin typeface="Calibri"/>
                <a:cs typeface="Calibri"/>
              </a:rPr>
              <a:t>won't</a:t>
            </a:r>
            <a:r>
              <a:rPr dirty="0" sz="1350" spc="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FFFFFF"/>
                </a:solidFill>
                <a:latin typeface="Calibri"/>
                <a:cs typeface="Calibri"/>
              </a:rPr>
              <a:t>let</a:t>
            </a:r>
            <a:r>
              <a:rPr dirty="0" sz="1350" spc="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FFFFFF"/>
                </a:solidFill>
                <a:latin typeface="Calibri"/>
                <a:cs typeface="Calibri"/>
              </a:rPr>
              <a:t>you</a:t>
            </a:r>
            <a:r>
              <a:rPr dirty="0" sz="1350" spc="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35">
                <a:solidFill>
                  <a:srgbClr val="FFFFFF"/>
                </a:solidFill>
                <a:latin typeface="Calibri"/>
                <a:cs typeface="Calibri"/>
              </a:rPr>
              <a:t>ǐun </a:t>
            </a:r>
            <a:r>
              <a:rPr dirty="0" sz="1350" spc="9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ǐoot</a:t>
            </a:r>
            <a:r>
              <a:rPr dirty="0" sz="1350" spc="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unless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explicitly</a:t>
            </a:r>
            <a:r>
              <a:rPr dirty="0" sz="1350" spc="6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FFFFFF"/>
                </a:solidFill>
                <a:latin typeface="Calibri"/>
                <a:cs typeface="Calibri"/>
              </a:rPr>
              <a:t>allowed.</a:t>
            </a:r>
            <a:endParaRPr sz="1350">
              <a:latin typeface="Calibri"/>
              <a:cs typeface="Calibri"/>
            </a:endParaRPr>
          </a:p>
        </p:txBody>
      </p:sp>
      <p:grpSp>
        <p:nvGrpSpPr>
          <p:cNvPr id="9" name="object 9" descr=""/>
          <p:cNvGrpSpPr/>
          <p:nvPr/>
        </p:nvGrpSpPr>
        <p:grpSpPr>
          <a:xfrm>
            <a:off x="4067175" y="2400299"/>
            <a:ext cx="3295650" cy="2514600"/>
            <a:chOff x="4067175" y="2400299"/>
            <a:chExt cx="3295650" cy="2514600"/>
          </a:xfrm>
        </p:grpSpPr>
        <p:sp>
          <p:nvSpPr>
            <p:cNvPr id="10" name="object 10" descr=""/>
            <p:cNvSpPr/>
            <p:nvPr/>
          </p:nvSpPr>
          <p:spPr>
            <a:xfrm>
              <a:off x="4071937" y="2405062"/>
              <a:ext cx="3286125" cy="2505075"/>
            </a:xfrm>
            <a:custGeom>
              <a:avLst/>
              <a:gdLst/>
              <a:ahLst/>
              <a:cxnLst/>
              <a:rect l="l" t="t" r="r" b="b"/>
              <a:pathLst>
                <a:path w="3286125" h="2505075">
                  <a:moveTo>
                    <a:pt x="3234512" y="0"/>
                  </a:moveTo>
                  <a:lnTo>
                    <a:pt x="51612" y="0"/>
                  </a:lnTo>
                  <a:lnTo>
                    <a:pt x="48031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2449830"/>
                  </a:lnTo>
                  <a:lnTo>
                    <a:pt x="0" y="2453462"/>
                  </a:lnTo>
                  <a:lnTo>
                    <a:pt x="18745" y="2491460"/>
                  </a:lnTo>
                  <a:lnTo>
                    <a:pt x="51612" y="2505075"/>
                  </a:lnTo>
                  <a:lnTo>
                    <a:pt x="3234512" y="2505075"/>
                  </a:lnTo>
                  <a:lnTo>
                    <a:pt x="3272510" y="2486329"/>
                  </a:lnTo>
                  <a:lnTo>
                    <a:pt x="3286125" y="2453462"/>
                  </a:lnTo>
                  <a:lnTo>
                    <a:pt x="3286125" y="51612"/>
                  </a:lnTo>
                  <a:lnTo>
                    <a:pt x="3267379" y="13614"/>
                  </a:lnTo>
                  <a:lnTo>
                    <a:pt x="3238093" y="355"/>
                  </a:lnTo>
                  <a:lnTo>
                    <a:pt x="3234512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4071937" y="2405062"/>
              <a:ext cx="3286125" cy="2505075"/>
            </a:xfrm>
            <a:custGeom>
              <a:avLst/>
              <a:gdLst/>
              <a:ahLst/>
              <a:cxnLst/>
              <a:rect l="l" t="t" r="r" b="b"/>
              <a:pathLst>
                <a:path w="3286125" h="2505075">
                  <a:moveTo>
                    <a:pt x="0" y="2449830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5" y="48018"/>
                  </a:lnTo>
                  <a:lnTo>
                    <a:pt x="1066" y="44462"/>
                  </a:lnTo>
                  <a:lnTo>
                    <a:pt x="1765" y="40906"/>
                  </a:lnTo>
                  <a:lnTo>
                    <a:pt x="2819" y="37452"/>
                  </a:lnTo>
                  <a:lnTo>
                    <a:pt x="27571" y="7289"/>
                  </a:lnTo>
                  <a:lnTo>
                    <a:pt x="44462" y="1066"/>
                  </a:lnTo>
                  <a:lnTo>
                    <a:pt x="48031" y="355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3230880" y="0"/>
                  </a:lnTo>
                  <a:lnTo>
                    <a:pt x="3234512" y="0"/>
                  </a:lnTo>
                  <a:lnTo>
                    <a:pt x="3238093" y="355"/>
                  </a:lnTo>
                  <a:lnTo>
                    <a:pt x="3241649" y="1066"/>
                  </a:lnTo>
                  <a:lnTo>
                    <a:pt x="3245218" y="1765"/>
                  </a:lnTo>
                  <a:lnTo>
                    <a:pt x="3248672" y="2819"/>
                  </a:lnTo>
                  <a:lnTo>
                    <a:pt x="3252012" y="4203"/>
                  </a:lnTo>
                  <a:lnTo>
                    <a:pt x="3255378" y="5588"/>
                  </a:lnTo>
                  <a:lnTo>
                    <a:pt x="3269945" y="16179"/>
                  </a:lnTo>
                  <a:lnTo>
                    <a:pt x="3272510" y="18745"/>
                  </a:lnTo>
                  <a:lnTo>
                    <a:pt x="3285058" y="44462"/>
                  </a:lnTo>
                  <a:lnTo>
                    <a:pt x="3285769" y="48018"/>
                  </a:lnTo>
                  <a:lnTo>
                    <a:pt x="3286125" y="51612"/>
                  </a:lnTo>
                  <a:lnTo>
                    <a:pt x="3286125" y="55245"/>
                  </a:lnTo>
                  <a:lnTo>
                    <a:pt x="3286125" y="2449830"/>
                  </a:lnTo>
                  <a:lnTo>
                    <a:pt x="3286125" y="2453462"/>
                  </a:lnTo>
                  <a:lnTo>
                    <a:pt x="3285769" y="2457043"/>
                  </a:lnTo>
                  <a:lnTo>
                    <a:pt x="3285058" y="2460612"/>
                  </a:lnTo>
                  <a:lnTo>
                    <a:pt x="3284359" y="2464168"/>
                  </a:lnTo>
                  <a:lnTo>
                    <a:pt x="3269945" y="2488895"/>
                  </a:lnTo>
                  <a:lnTo>
                    <a:pt x="3267379" y="2491460"/>
                  </a:lnTo>
                  <a:lnTo>
                    <a:pt x="3241649" y="2504008"/>
                  </a:lnTo>
                  <a:lnTo>
                    <a:pt x="3238093" y="2504719"/>
                  </a:lnTo>
                  <a:lnTo>
                    <a:pt x="3234512" y="2505075"/>
                  </a:lnTo>
                  <a:lnTo>
                    <a:pt x="3230880" y="2505075"/>
                  </a:lnTo>
                  <a:lnTo>
                    <a:pt x="55245" y="2505075"/>
                  </a:lnTo>
                  <a:lnTo>
                    <a:pt x="51612" y="2505075"/>
                  </a:lnTo>
                  <a:lnTo>
                    <a:pt x="48031" y="2504719"/>
                  </a:lnTo>
                  <a:lnTo>
                    <a:pt x="44462" y="2504008"/>
                  </a:lnTo>
                  <a:lnTo>
                    <a:pt x="40906" y="2503309"/>
                  </a:lnTo>
                  <a:lnTo>
                    <a:pt x="9309" y="2480513"/>
                  </a:lnTo>
                  <a:lnTo>
                    <a:pt x="7289" y="2477503"/>
                  </a:lnTo>
                  <a:lnTo>
                    <a:pt x="1066" y="2460612"/>
                  </a:lnTo>
                  <a:lnTo>
                    <a:pt x="355" y="2457043"/>
                  </a:lnTo>
                  <a:lnTo>
                    <a:pt x="0" y="2453462"/>
                  </a:lnTo>
                  <a:lnTo>
                    <a:pt x="0" y="2449830"/>
                  </a:lnTo>
                  <a:close/>
                </a:path>
              </a:pathLst>
            </a:custGeom>
            <a:ln w="952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4248150" y="2581274"/>
              <a:ext cx="514350" cy="514350"/>
            </a:xfrm>
            <a:custGeom>
              <a:avLst/>
              <a:gdLst/>
              <a:ahLst/>
              <a:cxnLst/>
              <a:rect l="l" t="t" r="r" b="b"/>
              <a:pathLst>
                <a:path w="514350" h="514350">
                  <a:moveTo>
                    <a:pt x="265595" y="0"/>
                  </a:moveTo>
                  <a:lnTo>
                    <a:pt x="248754" y="0"/>
                  </a:lnTo>
                  <a:lnTo>
                    <a:pt x="240347" y="406"/>
                  </a:lnTo>
                  <a:lnTo>
                    <a:pt x="198742" y="6578"/>
                  </a:lnTo>
                  <a:lnTo>
                    <a:pt x="150977" y="22796"/>
                  </a:lnTo>
                  <a:lnTo>
                    <a:pt x="107289" y="48018"/>
                  </a:lnTo>
                  <a:lnTo>
                    <a:pt x="69367" y="81280"/>
                  </a:lnTo>
                  <a:lnTo>
                    <a:pt x="38658" y="121297"/>
                  </a:lnTo>
                  <a:lnTo>
                    <a:pt x="16357" y="166535"/>
                  </a:lnTo>
                  <a:lnTo>
                    <a:pt x="3302" y="215265"/>
                  </a:lnTo>
                  <a:lnTo>
                    <a:pt x="0" y="248754"/>
                  </a:lnTo>
                  <a:lnTo>
                    <a:pt x="0" y="257175"/>
                  </a:lnTo>
                  <a:lnTo>
                    <a:pt x="0" y="265595"/>
                  </a:lnTo>
                  <a:lnTo>
                    <a:pt x="6578" y="315607"/>
                  </a:lnTo>
                  <a:lnTo>
                    <a:pt x="22796" y="363372"/>
                  </a:lnTo>
                  <a:lnTo>
                    <a:pt x="48018" y="407060"/>
                  </a:lnTo>
                  <a:lnTo>
                    <a:pt x="81280" y="444982"/>
                  </a:lnTo>
                  <a:lnTo>
                    <a:pt x="121297" y="475691"/>
                  </a:lnTo>
                  <a:lnTo>
                    <a:pt x="166535" y="497992"/>
                  </a:lnTo>
                  <a:lnTo>
                    <a:pt x="215265" y="511048"/>
                  </a:lnTo>
                  <a:lnTo>
                    <a:pt x="248754" y="514350"/>
                  </a:lnTo>
                  <a:lnTo>
                    <a:pt x="265595" y="514350"/>
                  </a:lnTo>
                  <a:lnTo>
                    <a:pt x="315607" y="507758"/>
                  </a:lnTo>
                  <a:lnTo>
                    <a:pt x="363372" y="491553"/>
                  </a:lnTo>
                  <a:lnTo>
                    <a:pt x="407060" y="466331"/>
                  </a:lnTo>
                  <a:lnTo>
                    <a:pt x="444982" y="433070"/>
                  </a:lnTo>
                  <a:lnTo>
                    <a:pt x="475678" y="393052"/>
                  </a:lnTo>
                  <a:lnTo>
                    <a:pt x="497992" y="347802"/>
                  </a:lnTo>
                  <a:lnTo>
                    <a:pt x="511048" y="299085"/>
                  </a:lnTo>
                  <a:lnTo>
                    <a:pt x="514350" y="265595"/>
                  </a:lnTo>
                  <a:lnTo>
                    <a:pt x="514350" y="248754"/>
                  </a:lnTo>
                  <a:lnTo>
                    <a:pt x="507771" y="198742"/>
                  </a:lnTo>
                  <a:lnTo>
                    <a:pt x="491553" y="150977"/>
                  </a:lnTo>
                  <a:lnTo>
                    <a:pt x="466331" y="107289"/>
                  </a:lnTo>
                  <a:lnTo>
                    <a:pt x="433070" y="69367"/>
                  </a:lnTo>
                  <a:lnTo>
                    <a:pt x="393052" y="38658"/>
                  </a:lnTo>
                  <a:lnTo>
                    <a:pt x="347814" y="16357"/>
                  </a:lnTo>
                  <a:lnTo>
                    <a:pt x="299085" y="3302"/>
                  </a:lnTo>
                  <a:lnTo>
                    <a:pt x="274002" y="406"/>
                  </a:lnTo>
                  <a:lnTo>
                    <a:pt x="265595" y="0"/>
                  </a:lnTo>
                  <a:close/>
                </a:path>
              </a:pathLst>
            </a:custGeom>
            <a:solidFill>
              <a:srgbClr val="A8F00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3" name="object 13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91025" y="2724149"/>
              <a:ext cx="231432" cy="231432"/>
            </a:xfrm>
            <a:prstGeom prst="rect">
              <a:avLst/>
            </a:prstGeom>
          </p:spPr>
        </p:pic>
      </p:grpSp>
      <p:sp>
        <p:nvSpPr>
          <p:cNvPr id="14" name="object 14" descr=""/>
          <p:cNvSpPr txBox="1"/>
          <p:nvPr/>
        </p:nvSpPr>
        <p:spPr>
          <a:xfrm>
            <a:off x="4235450" y="3240087"/>
            <a:ext cx="2832100" cy="11887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990" b="1">
                <a:solidFill>
                  <a:srgbClr val="FFFFFF"/>
                </a:solidFill>
                <a:latin typeface="Trebuchet MS"/>
                <a:cs typeface="Trebuchet MS"/>
              </a:rPr>
              <a:t>RBAC</a:t>
            </a:r>
            <a:r>
              <a:rPr dirty="0" sz="1650" spc="2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894" b="1">
                <a:solidFill>
                  <a:srgbClr val="FFFFFF"/>
                </a:solidFill>
                <a:latin typeface="Trebuchet MS"/>
                <a:cs typeface="Trebuchet MS"/>
              </a:rPr>
              <a:t>&amp;</a:t>
            </a:r>
            <a:r>
              <a:rPr dirty="0" sz="1650" spc="30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725" b="1">
                <a:solidFill>
                  <a:srgbClr val="FFFFFF"/>
                </a:solidFill>
                <a:latin typeface="Trebuchet MS"/>
                <a:cs typeface="Trebuchet MS"/>
              </a:rPr>
              <a:t>OAuth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615"/>
              </a:spcBef>
            </a:pPr>
            <a:r>
              <a:rPr dirty="0" sz="1350" spc="70">
                <a:solidFill>
                  <a:srgbClr val="FFFFFF"/>
                </a:solidFill>
                <a:latin typeface="Calibri"/>
                <a:cs typeface="Calibri"/>
              </a:rPr>
              <a:t>Fine-gǐained</a:t>
            </a:r>
            <a:r>
              <a:rPr dirty="0" sz="1350" spc="-1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FFFFFF"/>
                </a:solidFill>
                <a:latin typeface="Calibri"/>
                <a:cs typeface="Calibri"/>
              </a:rPr>
              <a:t>useǐ</a:t>
            </a:r>
            <a:r>
              <a:rPr dirty="0" sz="1350" spc="-1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ǐoles</a:t>
            </a:r>
            <a:r>
              <a:rPr dirty="0" sz="1350" spc="-1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-20">
                <a:solidFill>
                  <a:srgbClr val="FFFFFF"/>
                </a:solidFill>
                <a:latin typeface="Calibri"/>
                <a:cs typeface="Calibri"/>
              </a:rPr>
              <a:t>with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integǐation</a:t>
            </a:r>
            <a:r>
              <a:rPr dirty="0" sz="1350" spc="8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FFFFFF"/>
                </a:solidFill>
                <a:latin typeface="Calibri"/>
                <a:cs typeface="Calibri"/>
              </a:rPr>
              <a:t>foǐ</a:t>
            </a:r>
            <a:r>
              <a:rPr dirty="0" sz="1350" spc="8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FFFFFF"/>
                </a:solidFill>
                <a:latin typeface="Calibri"/>
                <a:cs typeface="Calibri"/>
              </a:rPr>
              <a:t>LDAP,</a:t>
            </a:r>
            <a:r>
              <a:rPr dirty="0" sz="1350" spc="8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Active</a:t>
            </a:r>
            <a:r>
              <a:rPr dirty="0" sz="1350" spc="8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FFFFFF"/>
                </a:solidFill>
                <a:latin typeface="Calibri"/>
                <a:cs typeface="Calibri"/>
              </a:rPr>
              <a:t>Diǐectoǐy, </a:t>
            </a:r>
            <a:r>
              <a:rPr dirty="0" sz="1350" spc="7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1350" spc="-1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FFFFFF"/>
                </a:solidFill>
                <a:latin typeface="Calibri"/>
                <a:cs typeface="Calibri"/>
              </a:rPr>
              <a:t>GitHub</a:t>
            </a:r>
            <a:r>
              <a:rPr dirty="0" sz="1350" spc="-1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FFFFFF"/>
                </a:solidFill>
                <a:latin typeface="Calibri"/>
                <a:cs typeface="Calibri"/>
              </a:rPr>
              <a:t>authentication.</a:t>
            </a:r>
            <a:endParaRPr sz="1350">
              <a:latin typeface="Calibri"/>
              <a:cs typeface="Calibri"/>
            </a:endParaRPr>
          </a:p>
        </p:txBody>
      </p:sp>
      <p:grpSp>
        <p:nvGrpSpPr>
          <p:cNvPr id="15" name="object 15" descr=""/>
          <p:cNvGrpSpPr/>
          <p:nvPr/>
        </p:nvGrpSpPr>
        <p:grpSpPr>
          <a:xfrm>
            <a:off x="7534275" y="2400299"/>
            <a:ext cx="3295650" cy="2514600"/>
            <a:chOff x="7534275" y="2400299"/>
            <a:chExt cx="3295650" cy="2514600"/>
          </a:xfrm>
        </p:grpSpPr>
        <p:sp>
          <p:nvSpPr>
            <p:cNvPr id="16" name="object 16" descr=""/>
            <p:cNvSpPr/>
            <p:nvPr/>
          </p:nvSpPr>
          <p:spPr>
            <a:xfrm>
              <a:off x="7539037" y="2405062"/>
              <a:ext cx="3286125" cy="2505075"/>
            </a:xfrm>
            <a:custGeom>
              <a:avLst/>
              <a:gdLst/>
              <a:ahLst/>
              <a:cxnLst/>
              <a:rect l="l" t="t" r="r" b="b"/>
              <a:pathLst>
                <a:path w="3286125" h="2505075">
                  <a:moveTo>
                    <a:pt x="3234512" y="0"/>
                  </a:moveTo>
                  <a:lnTo>
                    <a:pt x="51612" y="0"/>
                  </a:lnTo>
                  <a:lnTo>
                    <a:pt x="48018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2449830"/>
                  </a:lnTo>
                  <a:lnTo>
                    <a:pt x="0" y="2453462"/>
                  </a:lnTo>
                  <a:lnTo>
                    <a:pt x="18745" y="2491460"/>
                  </a:lnTo>
                  <a:lnTo>
                    <a:pt x="51612" y="2505075"/>
                  </a:lnTo>
                  <a:lnTo>
                    <a:pt x="3234512" y="2505075"/>
                  </a:lnTo>
                  <a:lnTo>
                    <a:pt x="3272510" y="2486329"/>
                  </a:lnTo>
                  <a:lnTo>
                    <a:pt x="3286125" y="2453462"/>
                  </a:lnTo>
                  <a:lnTo>
                    <a:pt x="3286125" y="51612"/>
                  </a:lnTo>
                  <a:lnTo>
                    <a:pt x="3267379" y="13614"/>
                  </a:lnTo>
                  <a:lnTo>
                    <a:pt x="3238093" y="355"/>
                  </a:lnTo>
                  <a:lnTo>
                    <a:pt x="3234512" y="0"/>
                  </a:lnTo>
                  <a:close/>
                </a:path>
              </a:pathLst>
            </a:custGeom>
            <a:solidFill>
              <a:srgbClr val="5378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7539037" y="2405062"/>
              <a:ext cx="3286125" cy="2505075"/>
            </a:xfrm>
            <a:custGeom>
              <a:avLst/>
              <a:gdLst/>
              <a:ahLst/>
              <a:cxnLst/>
              <a:rect l="l" t="t" r="r" b="b"/>
              <a:pathLst>
                <a:path w="3286125" h="2505075">
                  <a:moveTo>
                    <a:pt x="0" y="2449830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5" y="48018"/>
                  </a:lnTo>
                  <a:lnTo>
                    <a:pt x="1066" y="44462"/>
                  </a:lnTo>
                  <a:lnTo>
                    <a:pt x="1765" y="40906"/>
                  </a:lnTo>
                  <a:lnTo>
                    <a:pt x="2819" y="37452"/>
                  </a:lnTo>
                  <a:lnTo>
                    <a:pt x="4203" y="34099"/>
                  </a:lnTo>
                  <a:lnTo>
                    <a:pt x="5588" y="30746"/>
                  </a:lnTo>
                  <a:lnTo>
                    <a:pt x="7289" y="27571"/>
                  </a:lnTo>
                  <a:lnTo>
                    <a:pt x="9309" y="24549"/>
                  </a:lnTo>
                  <a:lnTo>
                    <a:pt x="11328" y="21539"/>
                  </a:lnTo>
                  <a:lnTo>
                    <a:pt x="13614" y="18745"/>
                  </a:lnTo>
                  <a:lnTo>
                    <a:pt x="16179" y="16179"/>
                  </a:lnTo>
                  <a:lnTo>
                    <a:pt x="18745" y="13614"/>
                  </a:lnTo>
                  <a:lnTo>
                    <a:pt x="34099" y="4203"/>
                  </a:lnTo>
                  <a:lnTo>
                    <a:pt x="37452" y="2819"/>
                  </a:lnTo>
                  <a:lnTo>
                    <a:pt x="40906" y="1765"/>
                  </a:lnTo>
                  <a:lnTo>
                    <a:pt x="44462" y="1066"/>
                  </a:lnTo>
                  <a:lnTo>
                    <a:pt x="48018" y="355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3230880" y="0"/>
                  </a:lnTo>
                  <a:lnTo>
                    <a:pt x="3234512" y="0"/>
                  </a:lnTo>
                  <a:lnTo>
                    <a:pt x="3238093" y="355"/>
                  </a:lnTo>
                  <a:lnTo>
                    <a:pt x="3241649" y="1066"/>
                  </a:lnTo>
                  <a:lnTo>
                    <a:pt x="3245218" y="1765"/>
                  </a:lnTo>
                  <a:lnTo>
                    <a:pt x="3248672" y="2819"/>
                  </a:lnTo>
                  <a:lnTo>
                    <a:pt x="3252012" y="4203"/>
                  </a:lnTo>
                  <a:lnTo>
                    <a:pt x="3255378" y="5588"/>
                  </a:lnTo>
                  <a:lnTo>
                    <a:pt x="3258553" y="7289"/>
                  </a:lnTo>
                  <a:lnTo>
                    <a:pt x="3261563" y="9309"/>
                  </a:lnTo>
                  <a:lnTo>
                    <a:pt x="3264585" y="11328"/>
                  </a:lnTo>
                  <a:lnTo>
                    <a:pt x="3267379" y="13614"/>
                  </a:lnTo>
                  <a:lnTo>
                    <a:pt x="3269945" y="16179"/>
                  </a:lnTo>
                  <a:lnTo>
                    <a:pt x="3272510" y="18745"/>
                  </a:lnTo>
                  <a:lnTo>
                    <a:pt x="3285058" y="44462"/>
                  </a:lnTo>
                  <a:lnTo>
                    <a:pt x="3285769" y="48018"/>
                  </a:lnTo>
                  <a:lnTo>
                    <a:pt x="3286125" y="51612"/>
                  </a:lnTo>
                  <a:lnTo>
                    <a:pt x="3286125" y="55245"/>
                  </a:lnTo>
                  <a:lnTo>
                    <a:pt x="3286125" y="2449830"/>
                  </a:lnTo>
                  <a:lnTo>
                    <a:pt x="3286125" y="2453462"/>
                  </a:lnTo>
                  <a:lnTo>
                    <a:pt x="3285769" y="2457043"/>
                  </a:lnTo>
                  <a:lnTo>
                    <a:pt x="3285058" y="2460612"/>
                  </a:lnTo>
                  <a:lnTo>
                    <a:pt x="3284359" y="2464168"/>
                  </a:lnTo>
                  <a:lnTo>
                    <a:pt x="3269945" y="2488895"/>
                  </a:lnTo>
                  <a:lnTo>
                    <a:pt x="3267379" y="2491460"/>
                  </a:lnTo>
                  <a:lnTo>
                    <a:pt x="3241649" y="2504008"/>
                  </a:lnTo>
                  <a:lnTo>
                    <a:pt x="3238093" y="2504719"/>
                  </a:lnTo>
                  <a:lnTo>
                    <a:pt x="3234512" y="2505075"/>
                  </a:lnTo>
                  <a:lnTo>
                    <a:pt x="3230880" y="2505075"/>
                  </a:lnTo>
                  <a:lnTo>
                    <a:pt x="55245" y="2505075"/>
                  </a:lnTo>
                  <a:lnTo>
                    <a:pt x="51612" y="2505075"/>
                  </a:lnTo>
                  <a:lnTo>
                    <a:pt x="48018" y="2504719"/>
                  </a:lnTo>
                  <a:lnTo>
                    <a:pt x="44462" y="2504008"/>
                  </a:lnTo>
                  <a:lnTo>
                    <a:pt x="40906" y="2503309"/>
                  </a:lnTo>
                  <a:lnTo>
                    <a:pt x="16179" y="2488895"/>
                  </a:lnTo>
                  <a:lnTo>
                    <a:pt x="13614" y="2486329"/>
                  </a:lnTo>
                  <a:lnTo>
                    <a:pt x="11328" y="2483535"/>
                  </a:lnTo>
                  <a:lnTo>
                    <a:pt x="9309" y="2480513"/>
                  </a:lnTo>
                  <a:lnTo>
                    <a:pt x="7289" y="2477503"/>
                  </a:lnTo>
                  <a:lnTo>
                    <a:pt x="5588" y="2474328"/>
                  </a:lnTo>
                  <a:lnTo>
                    <a:pt x="4203" y="2470975"/>
                  </a:lnTo>
                  <a:lnTo>
                    <a:pt x="2819" y="2467622"/>
                  </a:lnTo>
                  <a:lnTo>
                    <a:pt x="1765" y="2464168"/>
                  </a:lnTo>
                  <a:lnTo>
                    <a:pt x="1066" y="2460612"/>
                  </a:lnTo>
                  <a:lnTo>
                    <a:pt x="355" y="2457043"/>
                  </a:lnTo>
                  <a:lnTo>
                    <a:pt x="0" y="2453462"/>
                  </a:lnTo>
                  <a:lnTo>
                    <a:pt x="0" y="2449830"/>
                  </a:lnTo>
                  <a:close/>
                </a:path>
              </a:pathLst>
            </a:custGeom>
            <a:ln w="9525">
              <a:solidFill>
                <a:srgbClr val="6D902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7715250" y="2581274"/>
              <a:ext cx="514350" cy="514350"/>
            </a:xfrm>
            <a:custGeom>
              <a:avLst/>
              <a:gdLst/>
              <a:ahLst/>
              <a:cxnLst/>
              <a:rect l="l" t="t" r="r" b="b"/>
              <a:pathLst>
                <a:path w="514350" h="514350">
                  <a:moveTo>
                    <a:pt x="265595" y="0"/>
                  </a:moveTo>
                  <a:lnTo>
                    <a:pt x="248754" y="0"/>
                  </a:lnTo>
                  <a:lnTo>
                    <a:pt x="240347" y="406"/>
                  </a:lnTo>
                  <a:lnTo>
                    <a:pt x="198742" y="6578"/>
                  </a:lnTo>
                  <a:lnTo>
                    <a:pt x="150977" y="22796"/>
                  </a:lnTo>
                  <a:lnTo>
                    <a:pt x="107289" y="48018"/>
                  </a:lnTo>
                  <a:lnTo>
                    <a:pt x="69367" y="81280"/>
                  </a:lnTo>
                  <a:lnTo>
                    <a:pt x="38658" y="121297"/>
                  </a:lnTo>
                  <a:lnTo>
                    <a:pt x="16357" y="166535"/>
                  </a:lnTo>
                  <a:lnTo>
                    <a:pt x="3302" y="215265"/>
                  </a:lnTo>
                  <a:lnTo>
                    <a:pt x="0" y="248754"/>
                  </a:lnTo>
                  <a:lnTo>
                    <a:pt x="0" y="257175"/>
                  </a:lnTo>
                  <a:lnTo>
                    <a:pt x="0" y="265595"/>
                  </a:lnTo>
                  <a:lnTo>
                    <a:pt x="6578" y="315607"/>
                  </a:lnTo>
                  <a:lnTo>
                    <a:pt x="22796" y="363372"/>
                  </a:lnTo>
                  <a:lnTo>
                    <a:pt x="48018" y="407060"/>
                  </a:lnTo>
                  <a:lnTo>
                    <a:pt x="81280" y="444982"/>
                  </a:lnTo>
                  <a:lnTo>
                    <a:pt x="121297" y="475691"/>
                  </a:lnTo>
                  <a:lnTo>
                    <a:pt x="166535" y="497992"/>
                  </a:lnTo>
                  <a:lnTo>
                    <a:pt x="215265" y="511048"/>
                  </a:lnTo>
                  <a:lnTo>
                    <a:pt x="248754" y="514350"/>
                  </a:lnTo>
                  <a:lnTo>
                    <a:pt x="265595" y="514350"/>
                  </a:lnTo>
                  <a:lnTo>
                    <a:pt x="315607" y="507758"/>
                  </a:lnTo>
                  <a:lnTo>
                    <a:pt x="363372" y="491553"/>
                  </a:lnTo>
                  <a:lnTo>
                    <a:pt x="407060" y="466331"/>
                  </a:lnTo>
                  <a:lnTo>
                    <a:pt x="444982" y="433070"/>
                  </a:lnTo>
                  <a:lnTo>
                    <a:pt x="475678" y="393052"/>
                  </a:lnTo>
                  <a:lnTo>
                    <a:pt x="497992" y="347802"/>
                  </a:lnTo>
                  <a:lnTo>
                    <a:pt x="511048" y="299085"/>
                  </a:lnTo>
                  <a:lnTo>
                    <a:pt x="514350" y="265595"/>
                  </a:lnTo>
                  <a:lnTo>
                    <a:pt x="514350" y="248754"/>
                  </a:lnTo>
                  <a:lnTo>
                    <a:pt x="507758" y="198742"/>
                  </a:lnTo>
                  <a:lnTo>
                    <a:pt x="491553" y="150977"/>
                  </a:lnTo>
                  <a:lnTo>
                    <a:pt x="466331" y="107289"/>
                  </a:lnTo>
                  <a:lnTo>
                    <a:pt x="433070" y="69367"/>
                  </a:lnTo>
                  <a:lnTo>
                    <a:pt x="393052" y="38658"/>
                  </a:lnTo>
                  <a:lnTo>
                    <a:pt x="347802" y="16357"/>
                  </a:lnTo>
                  <a:lnTo>
                    <a:pt x="299085" y="3302"/>
                  </a:lnTo>
                  <a:lnTo>
                    <a:pt x="274002" y="406"/>
                  </a:lnTo>
                  <a:lnTo>
                    <a:pt x="265595" y="0"/>
                  </a:lnTo>
                  <a:close/>
                </a:path>
              </a:pathLst>
            </a:custGeom>
            <a:solidFill>
              <a:srgbClr val="A8F00E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9" name="object 1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858125" y="2724149"/>
              <a:ext cx="231432" cy="231432"/>
            </a:xfrm>
            <a:prstGeom prst="rect">
              <a:avLst/>
            </a:prstGeom>
          </p:spPr>
        </p:pic>
      </p:grpSp>
      <p:sp>
        <p:nvSpPr>
          <p:cNvPr id="20" name="object 20" descr=""/>
          <p:cNvSpPr txBox="1"/>
          <p:nvPr/>
        </p:nvSpPr>
        <p:spPr>
          <a:xfrm>
            <a:off x="7702550" y="3240087"/>
            <a:ext cx="2868930" cy="11887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720" b="1">
                <a:solidFill>
                  <a:srgbClr val="FFFFFF"/>
                </a:solidFill>
                <a:latin typeface="Trebuchet MS"/>
                <a:cs typeface="Trebuchet MS"/>
              </a:rPr>
              <a:t>Ifiage</a:t>
            </a:r>
            <a:r>
              <a:rPr dirty="0" sz="1650" spc="25" b="1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dirty="0" sz="1650" spc="575" b="1">
                <a:solidFill>
                  <a:srgbClr val="FFFFFF"/>
                </a:solidFill>
                <a:latin typeface="Trebuchet MS"/>
                <a:cs typeface="Trebuchet MS"/>
              </a:rPr>
              <a:t>Security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615"/>
              </a:spcBef>
            </a:pPr>
            <a:r>
              <a:rPr dirty="0" sz="1350" spc="70">
                <a:solidFill>
                  <a:srgbClr val="FFFFFF"/>
                </a:solidFill>
                <a:latin typeface="Calibri"/>
                <a:cs typeface="Calibri"/>
              </a:rPr>
              <a:t>ImageStǐeams,</a:t>
            </a:r>
            <a:r>
              <a:rPr dirty="0" sz="135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FFFFFF"/>
                </a:solidFill>
                <a:latin typeface="Calibri"/>
                <a:cs typeface="Calibri"/>
              </a:rPr>
              <a:t>vulneǐability</a:t>
            </a:r>
            <a:r>
              <a:rPr dirty="0" sz="1350" spc="1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FFFFFF"/>
                </a:solidFill>
                <a:latin typeface="Calibri"/>
                <a:cs typeface="Calibri"/>
              </a:rPr>
              <a:t>scanning, </a:t>
            </a:r>
            <a:r>
              <a:rPr dirty="0" sz="1350" spc="75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dirty="0" sz="1350" spc="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10">
                <a:solidFill>
                  <a:srgbClr val="FFFFFF"/>
                </a:solidFill>
                <a:latin typeface="Calibri"/>
                <a:cs typeface="Calibri"/>
              </a:rPr>
              <a:t>signed</a:t>
            </a:r>
            <a:r>
              <a:rPr dirty="0" sz="1350" spc="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FFFFFF"/>
                </a:solidFill>
                <a:latin typeface="Calibri"/>
                <a:cs typeface="Calibri"/>
              </a:rPr>
              <a:t>images</a:t>
            </a:r>
            <a:r>
              <a:rPr dirty="0" sz="1350" spc="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FFFFFF"/>
                </a:solidFill>
                <a:latin typeface="Calibri"/>
                <a:cs typeface="Calibri"/>
              </a:rPr>
              <a:t>ensuǐe</a:t>
            </a:r>
            <a:r>
              <a:rPr dirty="0" sz="1350" spc="3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FFFFFF"/>
                </a:solidFill>
                <a:latin typeface="Calibri"/>
                <a:cs typeface="Calibri"/>
              </a:rPr>
              <a:t>secuǐe </a:t>
            </a:r>
            <a:r>
              <a:rPr dirty="0" sz="1350" spc="60">
                <a:solidFill>
                  <a:srgbClr val="FFFFFF"/>
                </a:solidFill>
                <a:latin typeface="Calibri"/>
                <a:cs typeface="Calibri"/>
              </a:rPr>
              <a:t>containeǐ</a:t>
            </a:r>
            <a:r>
              <a:rPr dirty="0" sz="1350" spc="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FFFFFF"/>
                </a:solidFill>
                <a:latin typeface="Calibri"/>
                <a:cs typeface="Calibri"/>
              </a:rPr>
              <a:t>deployment.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21" name="object 21" descr="">
            <a:hlinkClick r:id="rId5"/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580244" y="5926073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1"/>
            <a:ext cx="11430000" cy="6610350"/>
          </a:xfrm>
          <a:custGeom>
            <a:avLst/>
            <a:gdLst/>
            <a:ahLst/>
            <a:cxnLst/>
            <a:rect l="l" t="t" r="r" b="b"/>
            <a:pathLst>
              <a:path w="11430000" h="6610350">
                <a:moveTo>
                  <a:pt x="11430000" y="0"/>
                </a:moveTo>
                <a:lnTo>
                  <a:pt x="0" y="0"/>
                </a:lnTo>
                <a:lnTo>
                  <a:pt x="0" y="6610350"/>
                </a:lnTo>
                <a:lnTo>
                  <a:pt x="11430000" y="6610350"/>
                </a:lnTo>
                <a:lnTo>
                  <a:pt x="11430000" y="0"/>
                </a:lnTo>
                <a:close/>
              </a:path>
            </a:pathLst>
          </a:custGeom>
          <a:solidFill>
            <a:srgbClr val="151F24">
              <a:alpha val="94898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07"/>
            <a:ext cx="4286250" cy="6609841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873625" y="444499"/>
            <a:ext cx="3919220" cy="1073150"/>
          </a:xfrm>
          <a:prstGeom prst="rect"/>
        </p:spPr>
        <p:txBody>
          <a:bodyPr wrap="square" lIns="0" tIns="6350" rIns="0" bIns="0" rtlCol="0" vert="horz">
            <a:spAutoFit/>
          </a:bodyPr>
          <a:lstStyle/>
          <a:p>
            <a:pPr marL="12700" marR="5080">
              <a:lnSpc>
                <a:spcPts val="4200"/>
              </a:lnSpc>
              <a:spcBef>
                <a:spcPts val="50"/>
              </a:spcBef>
            </a:pPr>
            <a:r>
              <a:rPr dirty="0" spc="1255"/>
              <a:t>Developer </a:t>
            </a:r>
            <a:r>
              <a:rPr dirty="0" spc="1290"/>
              <a:t>Experience</a:t>
            </a:r>
          </a:p>
        </p:txBody>
      </p:sp>
      <p:sp>
        <p:nvSpPr>
          <p:cNvPr id="5" name="object 5" descr=""/>
          <p:cNvSpPr/>
          <p:nvPr/>
        </p:nvSpPr>
        <p:spPr>
          <a:xfrm>
            <a:off x="4886325" y="2076449"/>
            <a:ext cx="2886075" cy="19050"/>
          </a:xfrm>
          <a:custGeom>
            <a:avLst/>
            <a:gdLst/>
            <a:ahLst/>
            <a:cxnLst/>
            <a:rect l="l" t="t" r="r" b="b"/>
            <a:pathLst>
              <a:path w="2886075" h="19050">
                <a:moveTo>
                  <a:pt x="2886075" y="0"/>
                </a:moveTo>
                <a:lnTo>
                  <a:pt x="0" y="0"/>
                </a:lnTo>
                <a:lnTo>
                  <a:pt x="0" y="19050"/>
                </a:lnTo>
                <a:lnTo>
                  <a:pt x="2886075" y="19050"/>
                </a:lnTo>
                <a:lnTo>
                  <a:pt x="2886075" y="0"/>
                </a:lnTo>
                <a:close/>
              </a:path>
            </a:pathLst>
          </a:custGeom>
          <a:solidFill>
            <a:srgbClr val="A8F00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 txBox="1"/>
          <p:nvPr/>
        </p:nvSpPr>
        <p:spPr>
          <a:xfrm>
            <a:off x="4873625" y="2173287"/>
            <a:ext cx="2537460" cy="1179195"/>
          </a:xfrm>
          <a:prstGeom prst="rect">
            <a:avLst/>
          </a:prstGeom>
        </p:spPr>
        <p:txBody>
          <a:bodyPr wrap="square" lIns="0" tIns="1905" rIns="0" bIns="0" rtlCol="0" vert="horz">
            <a:spAutoFit/>
          </a:bodyPr>
          <a:lstStyle/>
          <a:p>
            <a:pPr marL="12700" marR="658495">
              <a:lnSpc>
                <a:spcPct val="106100"/>
              </a:lnSpc>
              <a:spcBef>
                <a:spcPts val="15"/>
              </a:spcBef>
            </a:pPr>
            <a:r>
              <a:rPr dirty="0" sz="1650" spc="710" b="1">
                <a:solidFill>
                  <a:srgbClr val="D7E5D8"/>
                </a:solidFill>
                <a:latin typeface="Trebuchet MS"/>
                <a:cs typeface="Trebuchet MS"/>
              </a:rPr>
              <a:t>So-</a:t>
            </a:r>
            <a:r>
              <a:rPr dirty="0" sz="1650" spc="695" b="1">
                <a:solidFill>
                  <a:srgbClr val="D7E5D8"/>
                </a:solidFill>
                <a:latin typeface="Trebuchet MS"/>
                <a:cs typeface="Trebuchet MS"/>
              </a:rPr>
              <a:t>rce-</a:t>
            </a:r>
            <a:r>
              <a:rPr dirty="0" sz="1650" spc="580" b="1">
                <a:solidFill>
                  <a:srgbClr val="D7E5D8"/>
                </a:solidFill>
                <a:latin typeface="Trebuchet MS"/>
                <a:cs typeface="Trebuchet MS"/>
              </a:rPr>
              <a:t>lo- </a:t>
            </a:r>
            <a:r>
              <a:rPr dirty="0" sz="1650" spc="720" b="1">
                <a:solidFill>
                  <a:srgbClr val="D7E5D8"/>
                </a:solidFill>
                <a:latin typeface="Trebuchet MS"/>
                <a:cs typeface="Trebuchet MS"/>
              </a:rPr>
              <a:t>Ifiage</a:t>
            </a:r>
            <a:r>
              <a:rPr dirty="0" sz="1650" spc="2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405" b="1">
                <a:solidFill>
                  <a:srgbClr val="D7E5D8"/>
                </a:solidFill>
                <a:latin typeface="Trebuchet MS"/>
                <a:cs typeface="Trebuchet MS"/>
              </a:rPr>
              <a:t>(S2I)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615"/>
              </a:spcBef>
            </a:pP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Build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images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diǐectly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5">
                <a:solidFill>
                  <a:srgbClr val="D7E5D8"/>
                </a:solidFill>
                <a:latin typeface="Calibri"/>
                <a:cs typeface="Calibri"/>
              </a:rPr>
              <a:t>fǐom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souǐce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code</a:t>
            </a:r>
            <a:r>
              <a:rPr dirty="0" sz="1350" spc="1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without</a:t>
            </a:r>
            <a:r>
              <a:rPr dirty="0" sz="1350" spc="1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wǐiting</a:t>
            </a:r>
            <a:r>
              <a:rPr dirty="0" sz="1350" spc="1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Dockeǐfiles.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4881219" y="1777999"/>
            <a:ext cx="3250565" cy="231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58795" algn="l"/>
              </a:tabLst>
            </a:pPr>
            <a:r>
              <a:rPr dirty="0" sz="1350" spc="-25">
                <a:solidFill>
                  <a:srgbClr val="D7E5D8"/>
                </a:solidFill>
                <a:latin typeface="Calibri"/>
                <a:cs typeface="Calibri"/>
              </a:rPr>
              <a:t>01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	</a:t>
            </a:r>
            <a:r>
              <a:rPr dirty="0" sz="1350" spc="-25">
                <a:solidFill>
                  <a:srgbClr val="D7E5D8"/>
                </a:solidFill>
                <a:latin typeface="Calibri"/>
                <a:cs typeface="Calibri"/>
              </a:rPr>
              <a:t>02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8" name="object 8" descr=""/>
          <p:cNvSpPr/>
          <p:nvPr/>
        </p:nvSpPr>
        <p:spPr>
          <a:xfrm>
            <a:off x="7943850" y="2076449"/>
            <a:ext cx="2886075" cy="19050"/>
          </a:xfrm>
          <a:custGeom>
            <a:avLst/>
            <a:gdLst/>
            <a:ahLst/>
            <a:cxnLst/>
            <a:rect l="l" t="t" r="r" b="b"/>
            <a:pathLst>
              <a:path w="2886075" h="19050">
                <a:moveTo>
                  <a:pt x="2886075" y="0"/>
                </a:moveTo>
                <a:lnTo>
                  <a:pt x="0" y="0"/>
                </a:lnTo>
                <a:lnTo>
                  <a:pt x="0" y="19050"/>
                </a:lnTo>
                <a:lnTo>
                  <a:pt x="2886075" y="19050"/>
                </a:lnTo>
                <a:lnTo>
                  <a:pt x="2886075" y="0"/>
                </a:lnTo>
                <a:close/>
              </a:path>
            </a:pathLst>
          </a:custGeom>
          <a:solidFill>
            <a:srgbClr val="A8F00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 txBox="1"/>
          <p:nvPr/>
        </p:nvSpPr>
        <p:spPr>
          <a:xfrm>
            <a:off x="7931150" y="2173287"/>
            <a:ext cx="2863215" cy="1445895"/>
          </a:xfrm>
          <a:prstGeom prst="rect">
            <a:avLst/>
          </a:prstGeom>
        </p:spPr>
        <p:txBody>
          <a:bodyPr wrap="square" lIns="0" tIns="1905" rIns="0" bIns="0" rtlCol="0" vert="horz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5"/>
              </a:spcBef>
            </a:pPr>
            <a:r>
              <a:rPr dirty="0" sz="1650" spc="1005" b="1">
                <a:solidFill>
                  <a:srgbClr val="D7E5D8"/>
                </a:solidFill>
                <a:latin typeface="Trebuchet MS"/>
                <a:cs typeface="Trebuchet MS"/>
              </a:rPr>
              <a:t>B-</a:t>
            </a:r>
            <a:r>
              <a:rPr dirty="0" sz="1650" spc="490" b="1">
                <a:solidFill>
                  <a:srgbClr val="D7E5D8"/>
                </a:solidFill>
                <a:latin typeface="Trebuchet MS"/>
                <a:cs typeface="Trebuchet MS"/>
              </a:rPr>
              <a:t>ildCo⭲Ēigs</a:t>
            </a:r>
            <a:r>
              <a:rPr dirty="0" sz="1650" spc="60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1035" b="1">
                <a:solidFill>
                  <a:srgbClr val="D7E5D8"/>
                </a:solidFill>
                <a:latin typeface="Trebuchet MS"/>
                <a:cs typeface="Trebuchet MS"/>
              </a:rPr>
              <a:t>6 </a:t>
            </a:r>
            <a:r>
              <a:rPr dirty="0" sz="1650" spc="625" b="1">
                <a:solidFill>
                  <a:srgbClr val="D7E5D8"/>
                </a:solidFill>
                <a:latin typeface="Trebuchet MS"/>
                <a:cs typeface="Trebuchet MS"/>
              </a:rPr>
              <a:t>ReploQfie⭲lCo⭲ </a:t>
            </a:r>
            <a:r>
              <a:rPr dirty="0" sz="1650" spc="434" b="1">
                <a:solidFill>
                  <a:srgbClr val="D7E5D8"/>
                </a:solidFill>
                <a:latin typeface="Trebuchet MS"/>
                <a:cs typeface="Trebuchet MS"/>
              </a:rPr>
              <a:t>Ēigs</a:t>
            </a:r>
            <a:endParaRPr sz="1650">
              <a:latin typeface="Trebuchet MS"/>
              <a:cs typeface="Trebuchet MS"/>
            </a:endParaRPr>
          </a:p>
          <a:p>
            <a:pPr marL="12700" marR="508634">
              <a:lnSpc>
                <a:spcPct val="134300"/>
              </a:lnSpc>
              <a:spcBef>
                <a:spcPts val="615"/>
              </a:spcBef>
            </a:pP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Automate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10">
                <a:solidFill>
                  <a:srgbClr val="D7E5D8"/>
                </a:solidFill>
                <a:latin typeface="Calibri"/>
                <a:cs typeface="Calibri"/>
              </a:rPr>
              <a:t>CI/CD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pipelines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Calibri"/>
                <a:cs typeface="Calibri"/>
              </a:rPr>
              <a:t>with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tǐiggeǐs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foǐ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image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changes.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10" name="object 10" descr=""/>
          <p:cNvSpPr/>
          <p:nvPr/>
        </p:nvSpPr>
        <p:spPr>
          <a:xfrm>
            <a:off x="4886325" y="4229099"/>
            <a:ext cx="5943600" cy="19050"/>
          </a:xfrm>
          <a:custGeom>
            <a:avLst/>
            <a:gdLst/>
            <a:ahLst/>
            <a:cxnLst/>
            <a:rect l="l" t="t" r="r" b="b"/>
            <a:pathLst>
              <a:path w="5943600" h="19050">
                <a:moveTo>
                  <a:pt x="5943600" y="0"/>
                </a:moveTo>
                <a:lnTo>
                  <a:pt x="0" y="0"/>
                </a:lnTo>
                <a:lnTo>
                  <a:pt x="0" y="19050"/>
                </a:lnTo>
                <a:lnTo>
                  <a:pt x="5943600" y="19050"/>
                </a:lnTo>
                <a:lnTo>
                  <a:pt x="5943600" y="0"/>
                </a:lnTo>
                <a:close/>
              </a:path>
            </a:pathLst>
          </a:custGeom>
          <a:solidFill>
            <a:srgbClr val="A8F00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 txBox="1"/>
          <p:nvPr/>
        </p:nvSpPr>
        <p:spPr>
          <a:xfrm>
            <a:off x="4869903" y="3930650"/>
            <a:ext cx="5773420" cy="21742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350" spc="-25">
                <a:solidFill>
                  <a:srgbClr val="D7E5D8"/>
                </a:solidFill>
                <a:latin typeface="Calibri"/>
                <a:cs typeface="Calibri"/>
              </a:rPr>
              <a:t>03</a:t>
            </a:r>
            <a:endParaRPr sz="1350">
              <a:latin typeface="Calibri"/>
              <a:cs typeface="Calibri"/>
            </a:endParaRPr>
          </a:p>
          <a:p>
            <a:pPr marL="15875">
              <a:lnSpc>
                <a:spcPct val="100000"/>
              </a:lnSpc>
              <a:spcBef>
                <a:spcPts val="1530"/>
              </a:spcBef>
            </a:pPr>
            <a:r>
              <a:rPr dirty="0" sz="1650" spc="1045" b="1">
                <a:solidFill>
                  <a:srgbClr val="D7E5D8"/>
                </a:solidFill>
                <a:latin typeface="Trebuchet MS"/>
                <a:cs typeface="Trebuchet MS"/>
              </a:rPr>
              <a:t>Web</a:t>
            </a:r>
            <a:r>
              <a:rPr dirty="0" sz="1650" spc="30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20" b="1">
                <a:solidFill>
                  <a:srgbClr val="D7E5D8"/>
                </a:solidFill>
                <a:latin typeface="Trebuchet MS"/>
                <a:cs typeface="Trebuchet MS"/>
              </a:rPr>
              <a:t>Co⭲sole</a:t>
            </a:r>
            <a:r>
              <a:rPr dirty="0" sz="1650" spc="35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1085" b="1">
                <a:solidFill>
                  <a:srgbClr val="D7E5D8"/>
                </a:solidFill>
                <a:latin typeface="Trebuchet MS"/>
                <a:cs typeface="Trebuchet MS"/>
              </a:rPr>
              <a:t>6</a:t>
            </a:r>
            <a:r>
              <a:rPr dirty="0" sz="1650" spc="30" b="1">
                <a:solidFill>
                  <a:srgbClr val="D7E5D8"/>
                </a:solidFill>
                <a:latin typeface="Trebuchet MS"/>
                <a:cs typeface="Trebuchet MS"/>
              </a:rPr>
              <a:t> </a:t>
            </a:r>
            <a:r>
              <a:rPr dirty="0" sz="1650" spc="660" b="1">
                <a:solidFill>
                  <a:srgbClr val="D7E5D8"/>
                </a:solidFill>
                <a:latin typeface="Trebuchet MS"/>
                <a:cs typeface="Trebuchet MS"/>
              </a:rPr>
              <a:t>Operalors</a:t>
            </a:r>
            <a:endParaRPr sz="1650">
              <a:latin typeface="Trebuchet MS"/>
              <a:cs typeface="Trebuchet MS"/>
            </a:endParaRPr>
          </a:p>
          <a:p>
            <a:pPr marL="15875" marR="267970">
              <a:lnSpc>
                <a:spcPct val="134300"/>
              </a:lnSpc>
              <a:spcBef>
                <a:spcPts val="540"/>
              </a:spcBef>
            </a:pPr>
            <a:r>
              <a:rPr dirty="0" sz="1350" spc="95">
                <a:solidFill>
                  <a:srgbClr val="D7E5D8"/>
                </a:solidFill>
                <a:latin typeface="Calibri"/>
                <a:cs typeface="Calibri"/>
              </a:rPr>
              <a:t>Dǐag-</a:t>
            </a:r>
            <a:r>
              <a:rPr dirty="0" sz="1350" spc="105">
                <a:solidFill>
                  <a:srgbClr val="D7E5D8"/>
                </a:solidFill>
                <a:latin typeface="Calibri"/>
                <a:cs typeface="Calibri"/>
              </a:rPr>
              <a:t>and-</a:t>
            </a:r>
            <a:r>
              <a:rPr dirty="0" sz="1350" spc="100">
                <a:solidFill>
                  <a:srgbClr val="D7E5D8"/>
                </a:solidFill>
                <a:latin typeface="Calibri"/>
                <a:cs typeface="Calibri"/>
              </a:rPr>
              <a:t>dǐop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app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deployment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with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automated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database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and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message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queue</a:t>
            </a:r>
            <a:r>
              <a:rPr dirty="0" sz="1350" spc="18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management.</a:t>
            </a:r>
            <a:endParaRPr sz="13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900"/>
              </a:spcBef>
            </a:pPr>
            <a:endParaRPr sz="1350">
              <a:latin typeface="Calibri"/>
              <a:cs typeface="Calibri"/>
            </a:endParaRPr>
          </a:p>
          <a:p>
            <a:pPr marL="15875" marR="5080">
              <a:lnSpc>
                <a:spcPct val="134300"/>
              </a:lnSpc>
            </a:pP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A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junioǐ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developeǐ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00">
                <a:solidFill>
                  <a:srgbClr val="D7E5D8"/>
                </a:solidFill>
                <a:latin typeface="Calibri"/>
                <a:cs typeface="Calibri"/>
              </a:rPr>
              <a:t>can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deploy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applications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without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touching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YAML,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thanks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25">
                <a:solidFill>
                  <a:srgbClr val="D7E5D8"/>
                </a:solidFill>
                <a:latin typeface="Calibri"/>
                <a:cs typeface="Calibri"/>
              </a:rPr>
              <a:t>to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OpenShift's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intuitive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developeǐ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console.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12" name="object 12" descr="">
            <a:hlinkClick r:id="rId3"/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580244" y="6102857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87375" y="492125"/>
            <a:ext cx="900620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1105"/>
              <a:t>Enterprise</a:t>
            </a:r>
            <a:r>
              <a:rPr dirty="0" spc="60"/>
              <a:t> </a:t>
            </a:r>
            <a:r>
              <a:rPr dirty="0" spc="1530"/>
              <a:t>Success</a:t>
            </a:r>
            <a:r>
              <a:rPr dirty="0" spc="60"/>
              <a:t> </a:t>
            </a:r>
            <a:r>
              <a:rPr dirty="0" spc="1075"/>
              <a:t>Stories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0075" y="1412874"/>
            <a:ext cx="2400300" cy="2387600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587375" y="3944937"/>
            <a:ext cx="2283460" cy="146494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85" b="1">
                <a:solidFill>
                  <a:srgbClr val="D7E5D8"/>
                </a:solidFill>
                <a:latin typeface="Trebuchet MS"/>
                <a:cs typeface="Trebuchet MS"/>
              </a:rPr>
              <a:t>Banking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615"/>
              </a:spcBef>
            </a:pPr>
            <a:r>
              <a:rPr dirty="0" sz="1350" spc="95">
                <a:solidFill>
                  <a:srgbClr val="D7E5D8"/>
                </a:solidFill>
                <a:latin typeface="Calibri"/>
                <a:cs typeface="Calibri"/>
              </a:rPr>
              <a:t>PCI-</a:t>
            </a:r>
            <a:r>
              <a:rPr dirty="0" sz="1350" spc="145">
                <a:solidFill>
                  <a:srgbClr val="D7E5D8"/>
                </a:solidFill>
                <a:latin typeface="Calibri"/>
                <a:cs typeface="Calibri"/>
              </a:rPr>
              <a:t>DSS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compliakce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akd secuǐe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woǐkloads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roǐ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rikakcial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ikslilulioks</a:t>
            </a:r>
            <a:r>
              <a:rPr dirty="0" sz="1350" spc="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ǐequiǐikσ</a:t>
            </a:r>
            <a:r>
              <a:rPr dirty="0" sz="1350" spc="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00">
                <a:solidFill>
                  <a:srgbClr val="D7E5D8"/>
                </a:solidFill>
                <a:latin typeface="Calibri"/>
                <a:cs typeface="Calibri"/>
              </a:rPr>
              <a:t>slǐicl </a:t>
            </a:r>
            <a:r>
              <a:rPr dirty="0" sz="1350" spc="20">
                <a:solidFill>
                  <a:srgbClr val="D7E5D8"/>
                </a:solidFill>
                <a:latin typeface="Calibri"/>
                <a:cs typeface="Calibri"/>
              </a:rPr>
              <a:t>ǐeσulaloǐQ</a:t>
            </a:r>
            <a:r>
              <a:rPr dirty="0" sz="1350" spc="18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adheǐekce.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09925" y="1412874"/>
            <a:ext cx="2400300" cy="2387600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3198418" y="3944937"/>
            <a:ext cx="2385060" cy="146494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540" b="1">
                <a:solidFill>
                  <a:srgbClr val="D7E5D8"/>
                </a:solidFill>
                <a:latin typeface="Trebuchet MS"/>
                <a:cs typeface="Trebuchet MS"/>
              </a:rPr>
              <a:t>Retail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615"/>
              </a:spcBef>
            </a:pPr>
            <a:r>
              <a:rPr dirty="0" sz="1350" spc="85">
                <a:solidFill>
                  <a:srgbClr val="D7E5D8"/>
                </a:solidFill>
                <a:latin typeface="Calibri"/>
                <a:cs typeface="Calibri"/>
              </a:rPr>
              <a:t>Walmaǐl's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5">
                <a:solidFill>
                  <a:srgbClr val="D7E5D8"/>
                </a:solidFill>
                <a:latin typeface="Calibri"/>
                <a:cs typeface="Calibri"/>
              </a:rPr>
              <a:t>Black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FǐidaQ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scalikσ </a:t>
            </a:r>
            <a:r>
              <a:rPr dirty="0" sz="1350" spc="95">
                <a:solidFill>
                  <a:srgbClr val="D7E5D8"/>
                </a:solidFill>
                <a:latin typeface="Calibri"/>
                <a:cs typeface="Calibri"/>
              </a:rPr>
              <a:t>demokslǐales</a:t>
            </a:r>
            <a:r>
              <a:rPr dirty="0" sz="1350" spc="-2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OpekShirl's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abililQ</a:t>
            </a:r>
            <a:r>
              <a:rPr dirty="0" sz="1350" spc="-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95">
                <a:solidFill>
                  <a:srgbClr val="D7E5D8"/>
                </a:solidFill>
                <a:latin typeface="Calibri"/>
                <a:cs typeface="Calibri"/>
              </a:rPr>
              <a:t>lo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hakdle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0">
                <a:solidFill>
                  <a:srgbClr val="D7E5D8"/>
                </a:solidFill>
                <a:latin typeface="Calibri"/>
                <a:cs typeface="Calibri"/>
              </a:rPr>
              <a:t>massive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lǐarric 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spikes.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7" name="object 7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819775" y="1412874"/>
            <a:ext cx="2400300" cy="2387600"/>
          </a:xfrm>
          <a:prstGeom prst="rect">
            <a:avLst/>
          </a:prstGeom>
        </p:spPr>
      </p:pic>
      <p:sp>
        <p:nvSpPr>
          <p:cNvPr id="8" name="object 8" descr=""/>
          <p:cNvSpPr txBox="1"/>
          <p:nvPr/>
        </p:nvSpPr>
        <p:spPr>
          <a:xfrm>
            <a:off x="5809462" y="3944937"/>
            <a:ext cx="2270125" cy="11887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85" b="1">
                <a:solidFill>
                  <a:srgbClr val="D7E5D8"/>
                </a:solidFill>
                <a:latin typeface="Trebuchet MS"/>
                <a:cs typeface="Trebuchet MS"/>
              </a:rPr>
              <a:t>Telecofi</a:t>
            </a:r>
            <a:endParaRPr sz="1650">
              <a:latin typeface="Trebuchet MS"/>
              <a:cs typeface="Trebuchet MS"/>
            </a:endParaRPr>
          </a:p>
          <a:p>
            <a:pPr algn="just" marL="12700" marR="5080">
              <a:lnSpc>
                <a:spcPct val="134300"/>
              </a:lnSpc>
              <a:spcBef>
                <a:spcPts val="615"/>
              </a:spcBef>
            </a:pPr>
            <a:r>
              <a:rPr dirty="0" sz="1350" spc="254">
                <a:solidFill>
                  <a:srgbClr val="D7E5D8"/>
                </a:solidFill>
                <a:latin typeface="Calibri"/>
                <a:cs typeface="Calibri"/>
              </a:rPr>
              <a:t>y“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woǐkloads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ǐukkikσ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5">
                <a:solidFill>
                  <a:srgbClr val="D7E5D8"/>
                </a:solidFill>
                <a:latin typeface="Calibri"/>
                <a:cs typeface="Calibri"/>
              </a:rPr>
              <a:t>ok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baǐe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melal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90">
                <a:solidFill>
                  <a:srgbClr val="D7E5D8"/>
                </a:solidFill>
                <a:latin typeface="Calibri"/>
                <a:cs typeface="Calibri"/>
              </a:rPr>
              <a:t>ikrǐaslǐucluǐe</a:t>
            </a:r>
            <a:r>
              <a:rPr dirty="0" sz="1350" spc="4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roǐ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90">
                <a:solidFill>
                  <a:srgbClr val="D7E5D8"/>
                </a:solidFill>
                <a:latin typeface="Calibri"/>
                <a:cs typeface="Calibri"/>
              </a:rPr>
              <a:t>ullǐa-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low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lalekcQ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applicalioks.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9" name="object 9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429625" y="1412874"/>
            <a:ext cx="2400300" cy="2387600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445893" y="4032250"/>
            <a:ext cx="247650" cy="139700"/>
          </a:xfrm>
          <a:prstGeom prst="rect">
            <a:avLst/>
          </a:prstGeom>
        </p:spPr>
      </p:pic>
      <p:sp>
        <p:nvSpPr>
          <p:cNvPr id="11" name="object 11" descr=""/>
          <p:cNvSpPr txBox="1"/>
          <p:nvPr/>
        </p:nvSpPr>
        <p:spPr>
          <a:xfrm>
            <a:off x="8420493" y="3944937"/>
            <a:ext cx="2195195" cy="11887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287020">
              <a:lnSpc>
                <a:spcPct val="100000"/>
              </a:lnSpc>
              <a:spcBef>
                <a:spcPts val="135"/>
              </a:spcBef>
            </a:pPr>
            <a:r>
              <a:rPr dirty="0" sz="1650" spc="605" b="1">
                <a:solidFill>
                  <a:srgbClr val="D7E5D8"/>
                </a:solidFill>
                <a:latin typeface="Trebuchet MS"/>
                <a:cs typeface="Trebuchet MS"/>
              </a:rPr>
              <a:t>ealthcare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615"/>
              </a:spcBef>
            </a:pPr>
            <a:r>
              <a:rPr dirty="0" sz="1350" spc="95">
                <a:solidFill>
                  <a:srgbClr val="D7E5D8"/>
                </a:solidFill>
                <a:latin typeface="Calibri"/>
                <a:cs typeface="Calibri"/>
              </a:rPr>
              <a:t>HIP66</a:t>
            </a:r>
            <a:r>
              <a:rPr dirty="0" sz="1350" spc="-2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0">
                <a:solidFill>
                  <a:srgbClr val="D7E5D8"/>
                </a:solidFill>
                <a:latin typeface="Calibri"/>
                <a:cs typeface="Calibri"/>
              </a:rPr>
              <a:t>compliakce</a:t>
            </a:r>
            <a:r>
              <a:rPr dirty="0" sz="1350" spc="-2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45">
                <a:solidFill>
                  <a:srgbClr val="D7E5D8"/>
                </a:solidFill>
                <a:latin typeface="Calibri"/>
                <a:cs typeface="Calibri"/>
              </a:rPr>
              <a:t>wilh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compǐeheksive</a:t>
            </a:r>
            <a:r>
              <a:rPr dirty="0" sz="1350" spc="-2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audil</a:t>
            </a:r>
            <a:r>
              <a:rPr dirty="0" sz="1350" spc="-1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loσσikσ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roǐ</a:t>
            </a:r>
            <a:r>
              <a:rPr dirty="0" sz="1350" spc="3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90">
                <a:solidFill>
                  <a:srgbClr val="D7E5D8"/>
                </a:solidFill>
                <a:latin typeface="Calibri"/>
                <a:cs typeface="Calibri"/>
              </a:rPr>
              <a:t>paliekl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10">
                <a:solidFill>
                  <a:srgbClr val="D7E5D8"/>
                </a:solidFill>
                <a:latin typeface="Calibri"/>
                <a:cs typeface="Calibri"/>
              </a:rPr>
              <a:t>dala</a:t>
            </a:r>
            <a:r>
              <a:rPr dirty="0" sz="1350" spc="3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65">
                <a:solidFill>
                  <a:srgbClr val="D7E5D8"/>
                </a:solidFill>
                <a:latin typeface="Calibri"/>
                <a:cs typeface="Calibri"/>
              </a:rPr>
              <a:t>pǐolecliok.</a:t>
            </a:r>
            <a:endParaRPr sz="1350">
              <a:latin typeface="Calibri"/>
              <a:cs typeface="Calibri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587375" y="5645150"/>
            <a:ext cx="7700009" cy="231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Hhese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5">
                <a:solidFill>
                  <a:srgbClr val="D7E5D8"/>
                </a:solidFill>
                <a:latin typeface="Calibri"/>
                <a:cs typeface="Calibri"/>
              </a:rPr>
              <a:t>aǐek'l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20">
                <a:solidFill>
                  <a:srgbClr val="D7E5D8"/>
                </a:solidFill>
                <a:latin typeface="Calibri"/>
                <a:cs typeface="Calibri"/>
              </a:rPr>
              <a:t>loQ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0">
                <a:solidFill>
                  <a:srgbClr val="D7E5D8"/>
                </a:solidFill>
                <a:latin typeface="Calibri"/>
                <a:cs typeface="Calibri"/>
              </a:rPr>
              <a:t>use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5">
                <a:solidFill>
                  <a:srgbClr val="D7E5D8"/>
                </a:solidFill>
                <a:latin typeface="Calibri"/>
                <a:cs typeface="Calibri"/>
              </a:rPr>
              <a:t>cases</a:t>
            </a:r>
            <a:r>
              <a:rPr dirty="0" sz="1350" spc="-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90">
                <a:solidFill>
                  <a:srgbClr val="D7E5D8"/>
                </a:solidFill>
                <a:latin typeface="Calibri"/>
                <a:cs typeface="Calibri"/>
              </a:rPr>
              <a:t>-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85">
                <a:solidFill>
                  <a:srgbClr val="D7E5D8"/>
                </a:solidFill>
                <a:latin typeface="Calibri"/>
                <a:cs typeface="Calibri"/>
              </a:rPr>
              <a:t>Foǐluke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105">
                <a:solidFill>
                  <a:srgbClr val="D7E5D8"/>
                </a:solidFill>
                <a:latin typeface="Calibri"/>
                <a:cs typeface="Calibri"/>
              </a:rPr>
              <a:t>y00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5">
                <a:solidFill>
                  <a:srgbClr val="D7E5D8"/>
                </a:solidFill>
                <a:latin typeface="Calibri"/>
                <a:cs typeface="Calibri"/>
              </a:rPr>
              <a:t>compakies</a:t>
            </a:r>
            <a:r>
              <a:rPr dirty="0" sz="1350" spc="-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ǐelQ </a:t>
            </a:r>
            <a:r>
              <a:rPr dirty="0" sz="1350" spc="85">
                <a:solidFill>
                  <a:srgbClr val="D7E5D8"/>
                </a:solidFill>
                <a:latin typeface="Calibri"/>
                <a:cs typeface="Calibri"/>
              </a:rPr>
              <a:t>ok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OpekShirl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>
                <a:solidFill>
                  <a:srgbClr val="D7E5D8"/>
                </a:solidFill>
                <a:latin typeface="Calibri"/>
                <a:cs typeface="Calibri"/>
              </a:rPr>
              <a:t>roǐ</a:t>
            </a:r>
            <a:r>
              <a:rPr dirty="0" sz="1350" spc="-10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95">
                <a:solidFill>
                  <a:srgbClr val="D7E5D8"/>
                </a:solidFill>
                <a:latin typeface="Calibri"/>
                <a:cs typeface="Calibri"/>
              </a:rPr>
              <a:t>missiok-</a:t>
            </a:r>
            <a:r>
              <a:rPr dirty="0" sz="1350" spc="70">
                <a:solidFill>
                  <a:srgbClr val="D7E5D8"/>
                </a:solidFill>
                <a:latin typeface="Calibri"/>
                <a:cs typeface="Calibri"/>
              </a:rPr>
              <a:t>cǐilical</a:t>
            </a:r>
            <a:r>
              <a:rPr dirty="0" sz="1350" spc="-5">
                <a:solidFill>
                  <a:srgbClr val="D7E5D8"/>
                </a:solidFill>
                <a:latin typeface="Calibri"/>
                <a:cs typeface="Calibri"/>
              </a:rPr>
              <a:t> </a:t>
            </a:r>
            <a:r>
              <a:rPr dirty="0" sz="1350" spc="55">
                <a:solidFill>
                  <a:srgbClr val="D7E5D8"/>
                </a:solidFill>
                <a:latin typeface="Calibri"/>
                <a:cs typeface="Calibri"/>
              </a:rPr>
              <a:t>applicalioks.</a:t>
            </a:r>
            <a:endParaRPr sz="1350">
              <a:latin typeface="Calibri"/>
              <a:cs typeface="Calibri"/>
            </a:endParaRPr>
          </a:p>
        </p:txBody>
      </p:sp>
      <p:pic>
        <p:nvPicPr>
          <p:cNvPr id="13" name="object 13" descr="">
            <a:hlinkClick r:id="rId7"/>
          </p:cNvPr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9580244" y="5926073"/>
            <a:ext cx="1754504" cy="4191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dcterms:created xsi:type="dcterms:W3CDTF">2025-09-28T14:18:57Z</dcterms:created>
  <dcterms:modified xsi:type="dcterms:W3CDTF">2025-09-28T14:18:57Z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2025-09-28T00:00:00Z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2025-09-28T00:00:00Z</vt:filetime>
  </property>
  <property fmtid="{D5CDD505-2E9C-101B-9397-08002B2CF9AE}" pid="5" name="Producer">
    <vt:lpwstr>3-Heights(TM) PDF Security Shell 4.8.25.2 (http://www.pdf-tools.com)</vt:lpwstr>
  </property>
</Properties>
</file>